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91"/>
  </p:notesMasterIdLst>
  <p:sldIdLst>
    <p:sldId id="256" r:id="rId2"/>
    <p:sldId id="258" r:id="rId3"/>
    <p:sldId id="259" r:id="rId4"/>
    <p:sldId id="260" r:id="rId5"/>
    <p:sldId id="261" r:id="rId6"/>
    <p:sldId id="262" r:id="rId7"/>
    <p:sldId id="263" r:id="rId8"/>
    <p:sldId id="264" r:id="rId9"/>
    <p:sldId id="265" r:id="rId10"/>
    <p:sldId id="268" r:id="rId11"/>
    <p:sldId id="270" r:id="rId12"/>
    <p:sldId id="271" r:id="rId13"/>
    <p:sldId id="272" r:id="rId14"/>
    <p:sldId id="273" r:id="rId15"/>
    <p:sldId id="274" r:id="rId16"/>
    <p:sldId id="275" r:id="rId17"/>
    <p:sldId id="276" r:id="rId18"/>
    <p:sldId id="277"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7" r:id="rId35"/>
    <p:sldId id="298" r:id="rId36"/>
    <p:sldId id="299" r:id="rId37"/>
    <p:sldId id="300" r:id="rId38"/>
    <p:sldId id="301" r:id="rId39"/>
    <p:sldId id="302" r:id="rId40"/>
    <p:sldId id="303" r:id="rId41"/>
    <p:sldId id="304" r:id="rId42"/>
    <p:sldId id="305" r:id="rId43"/>
    <p:sldId id="306" r:id="rId44"/>
    <p:sldId id="307"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6" r:id="rId62"/>
    <p:sldId id="327" r:id="rId63"/>
    <p:sldId id="328" r:id="rId64"/>
    <p:sldId id="330" r:id="rId65"/>
    <p:sldId id="331" r:id="rId66"/>
    <p:sldId id="332" r:id="rId67"/>
    <p:sldId id="333" r:id="rId68"/>
    <p:sldId id="334" r:id="rId69"/>
    <p:sldId id="335" r:id="rId70"/>
    <p:sldId id="336" r:id="rId71"/>
    <p:sldId id="337"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2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000992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b4a66b38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b4a66b38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b4a66b38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b4a66b38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2-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b4a66b38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b4a66b38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c2e2930d7_19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c2e2930d7_19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bdacae4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bdacae4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c1ea94f74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c1ea94f74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c1ea94f7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c1ea94f7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b4a66b3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b4a66b3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2- Sara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d76477ca8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d76477ca8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bdacae41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bdacae41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bd302c8e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bd302c8e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bdacae415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bdacae41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8d60365b8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8d60365b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d76477ca8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d76477ca8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d76477ca8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d76477ca8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d76477ca8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d76477ca8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d76477ca8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8d76477ca8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bdacae415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bdacae41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bdacae415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8bdacae41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b4a66b38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b4a66b38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bdacae41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bdacae41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bd302c8ee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bd302c8e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bdacae415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8bdacae41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bdacae415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bdacae41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8bdacae415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8bdacae41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b4a66b38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b4a66b38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b4a66b38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b4a66b38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b4a66b38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b4a66b38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c2e2930d7_1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8c2e2930d7_1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c1ea94f74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c1ea94f7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b4a66b38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b4a66b38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3- Maureen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b4a66b38b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b4a66b38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bd302c8ee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bd302c8e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b4a66b38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8b4a66b38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b4a66b38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8b4a66b38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bdacae4fe_5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bdacae4fe_5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8bdacae4fe_5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8bdacae4fe_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8bdacae4fe_5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8bdacae4fe_5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bd239011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bd239011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4- Nicky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8bdacae4fe_5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8bdacae4fe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bd239011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bd239011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8bdacae4fe_5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8bdacae4fe_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bdacae4fe_5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bdacae4fe_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bd302c8ee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bd302c8e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bd239011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bd239011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bd239011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bd239011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8bd2390113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8bd239011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8d76477ca8_3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8d76477ca8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8bd239011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8bd239011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8c09c88f4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8c09c88f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8bd23901a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8bd23901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bd23901a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bd23901a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8bd23901a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8bd23901a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bd23901a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bd23901a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b4a66b38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b4a66b3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bd23901a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bd23901a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8bd23901a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8bd23901a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c2e2930d7_19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8c2e2930d7_19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8d76477ca8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8d76477ca8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8bd23901a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8bd23901a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8bd23901a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8bd23901a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8bd23901a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8bd23901a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8c2e2930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8c2e2930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d76477ca8_3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d76477ca8_3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8bd23901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8bd23901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bdacae4fe_5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bdacae4fe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bd23901aa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bd23901a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7- Linda</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8bdacae41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8bdacae4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8bd23901a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8bd23901a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bd23901aa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bd23901a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09c88f4f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09c88f4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c2e2930d7_1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c2e2930d7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8c09c88f4f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8c09c88f4f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8c09c88f4f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8c09c88f4f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8c2e2930d7_1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8c2e2930d7_1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8d9a186e7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8d9a186e7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bdacae41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bdacae41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8bd23901aa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8bd23901a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8bdacae4fe_5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8bdacae4fe_5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bdacae4fe_5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8bdacae4fe_5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8bdacae4fe_5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8bdacae4fe_5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bdacae4fe_5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bdacae4fe_5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8d76477ca8_3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8d76477ca8_3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8bd23901a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8bd23901a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bd23901a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bd23901a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8bd23901aa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8bd23901a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8bd23901a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8bd23901a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b4a66b38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b4a66b3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13"/>
          <p:cNvGrpSpPr/>
          <p:nvPr/>
        </p:nvGrpSpPr>
        <p:grpSpPr>
          <a:xfrm>
            <a:off x="0" y="0"/>
            <a:ext cx="4316700" cy="5143500"/>
            <a:chOff x="0" y="0"/>
            <a:chExt cx="4316700" cy="5143500"/>
          </a:xfrm>
        </p:grpSpPr>
        <p:sp>
          <p:nvSpPr>
            <p:cNvPr id="53" name="Google Shape;53;p13"/>
            <p:cNvSpPr/>
            <p:nvPr/>
          </p:nvSpPr>
          <p:spPr>
            <a:xfrm>
              <a:off x="0" y="0"/>
              <a:ext cx="4316700" cy="5143500"/>
            </a:xfrm>
            <a:prstGeom prst="rect">
              <a:avLst/>
            </a:prstGeom>
            <a:solidFill>
              <a:srgbClr val="284F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a:off x="386075" y="4599625"/>
              <a:ext cx="13545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841363"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1142492"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3875425" y="381000"/>
              <a:ext cx="142800" cy="137700"/>
            </a:xfrm>
            <a:prstGeom prst="rect">
              <a:avLst/>
            </a:prstGeom>
            <a:solidFill>
              <a:srgbClr val="92C1E8"/>
            </a:solid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3732625" y="518700"/>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13"/>
          <p:cNvSpPr txBox="1">
            <a:spLocks noGrp="1"/>
          </p:cNvSpPr>
          <p:nvPr>
            <p:ph type="title"/>
          </p:nvPr>
        </p:nvSpPr>
        <p:spPr>
          <a:xfrm>
            <a:off x="311725" y="653326"/>
            <a:ext cx="3706500" cy="33345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2400">
                <a:solidFill>
                  <a:srgbClr val="FFFFFF"/>
                </a:solidFill>
              </a:defRPr>
            </a:lvl1pPr>
            <a:lvl2pPr lvl="1" algn="l" rtl="0">
              <a:lnSpc>
                <a:spcPct val="100000"/>
              </a:lnSpc>
              <a:spcBef>
                <a:spcPts val="0"/>
              </a:spcBef>
              <a:spcAft>
                <a:spcPts val="0"/>
              </a:spcAft>
              <a:buNone/>
              <a:defRPr sz="2400">
                <a:solidFill>
                  <a:srgbClr val="FFFFFF"/>
                </a:solidFill>
              </a:defRPr>
            </a:lvl2pPr>
            <a:lvl3pPr lvl="2" algn="l" rtl="0">
              <a:lnSpc>
                <a:spcPct val="100000"/>
              </a:lnSpc>
              <a:spcBef>
                <a:spcPts val="0"/>
              </a:spcBef>
              <a:spcAft>
                <a:spcPts val="0"/>
              </a:spcAft>
              <a:buNone/>
              <a:defRPr sz="2400">
                <a:solidFill>
                  <a:srgbClr val="FFFFFF"/>
                </a:solidFill>
              </a:defRPr>
            </a:lvl3pPr>
            <a:lvl4pPr lvl="3" algn="l" rtl="0">
              <a:lnSpc>
                <a:spcPct val="100000"/>
              </a:lnSpc>
              <a:spcBef>
                <a:spcPts val="0"/>
              </a:spcBef>
              <a:spcAft>
                <a:spcPts val="0"/>
              </a:spcAft>
              <a:buNone/>
              <a:defRPr sz="2400">
                <a:solidFill>
                  <a:srgbClr val="FFFFFF"/>
                </a:solidFill>
              </a:defRPr>
            </a:lvl4pPr>
            <a:lvl5pPr lvl="4" algn="l" rtl="0">
              <a:lnSpc>
                <a:spcPct val="100000"/>
              </a:lnSpc>
              <a:spcBef>
                <a:spcPts val="0"/>
              </a:spcBef>
              <a:spcAft>
                <a:spcPts val="0"/>
              </a:spcAft>
              <a:buNone/>
              <a:defRPr sz="2400">
                <a:solidFill>
                  <a:srgbClr val="FFFFFF"/>
                </a:solidFill>
              </a:defRPr>
            </a:lvl5pPr>
            <a:lvl6pPr lvl="5" algn="l" rtl="0">
              <a:lnSpc>
                <a:spcPct val="100000"/>
              </a:lnSpc>
              <a:spcBef>
                <a:spcPts val="0"/>
              </a:spcBef>
              <a:spcAft>
                <a:spcPts val="0"/>
              </a:spcAft>
              <a:buNone/>
              <a:defRPr sz="2400">
                <a:solidFill>
                  <a:srgbClr val="FFFFFF"/>
                </a:solidFill>
              </a:defRPr>
            </a:lvl6pPr>
            <a:lvl7pPr lvl="6" algn="l" rtl="0">
              <a:lnSpc>
                <a:spcPct val="100000"/>
              </a:lnSpc>
              <a:spcBef>
                <a:spcPts val="0"/>
              </a:spcBef>
              <a:spcAft>
                <a:spcPts val="0"/>
              </a:spcAft>
              <a:buNone/>
              <a:defRPr sz="2400">
                <a:solidFill>
                  <a:srgbClr val="FFFFFF"/>
                </a:solidFill>
              </a:defRPr>
            </a:lvl7pPr>
            <a:lvl8pPr lvl="7" algn="l" rtl="0">
              <a:lnSpc>
                <a:spcPct val="100000"/>
              </a:lnSpc>
              <a:spcBef>
                <a:spcPts val="0"/>
              </a:spcBef>
              <a:spcAft>
                <a:spcPts val="0"/>
              </a:spcAft>
              <a:buNone/>
              <a:defRPr sz="2400">
                <a:solidFill>
                  <a:srgbClr val="FFFFFF"/>
                </a:solidFill>
              </a:defRPr>
            </a:lvl8pPr>
            <a:lvl9pPr lvl="8" algn="l" rtl="0">
              <a:lnSpc>
                <a:spcPct val="100000"/>
              </a:lnSpc>
              <a:spcBef>
                <a:spcPts val="0"/>
              </a:spcBef>
              <a:spcAft>
                <a:spcPts val="0"/>
              </a:spcAft>
              <a:buNone/>
              <a:defRPr sz="2400">
                <a:solidFill>
                  <a:srgbClr val="FFFFFF"/>
                </a:solidFill>
              </a:defRPr>
            </a:lvl9pPr>
          </a:lstStyle>
          <a:p>
            <a:endParaRPr/>
          </a:p>
        </p:txBody>
      </p:sp>
      <p:sp>
        <p:nvSpPr>
          <p:cNvPr id="60" name="Google Shape;60;p13"/>
          <p:cNvSpPr txBox="1">
            <a:spLocks noGrp="1"/>
          </p:cNvSpPr>
          <p:nvPr>
            <p:ph type="body" idx="1"/>
          </p:nvPr>
        </p:nvSpPr>
        <p:spPr>
          <a:xfrm>
            <a:off x="4620575" y="653325"/>
            <a:ext cx="4211700" cy="3741300"/>
          </a:xfrm>
          <a:prstGeom prst="rect">
            <a:avLst/>
          </a:prstGeom>
          <a:noFill/>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rgbClr val="284F7D"/>
              </a:buClr>
              <a:buSzPts val="1200"/>
              <a:buChar char="●"/>
              <a:defRPr sz="1200">
                <a:solidFill>
                  <a:srgbClr val="284F7D"/>
                </a:solidFill>
              </a:defRPr>
            </a:lvl1pPr>
            <a:lvl2pPr marL="914400" lvl="1" indent="-292100" algn="l" rtl="0">
              <a:lnSpc>
                <a:spcPct val="115000"/>
              </a:lnSpc>
              <a:spcBef>
                <a:spcPts val="1600"/>
              </a:spcBef>
              <a:spcAft>
                <a:spcPts val="0"/>
              </a:spcAft>
              <a:buClr>
                <a:srgbClr val="284F7D"/>
              </a:buClr>
              <a:buSzPts val="1000"/>
              <a:buChar char="○"/>
              <a:defRPr sz="1000">
                <a:solidFill>
                  <a:srgbClr val="284F7D"/>
                </a:solidFill>
              </a:defRPr>
            </a:lvl2pPr>
            <a:lvl3pPr marL="1371600" lvl="2" indent="-292100" algn="l" rtl="0">
              <a:lnSpc>
                <a:spcPct val="115000"/>
              </a:lnSpc>
              <a:spcBef>
                <a:spcPts val="1600"/>
              </a:spcBef>
              <a:spcAft>
                <a:spcPts val="0"/>
              </a:spcAft>
              <a:buClr>
                <a:srgbClr val="284F7D"/>
              </a:buClr>
              <a:buSzPts val="1000"/>
              <a:buChar char="■"/>
              <a:defRPr sz="1000">
                <a:solidFill>
                  <a:srgbClr val="284F7D"/>
                </a:solidFill>
              </a:defRPr>
            </a:lvl3pPr>
            <a:lvl4pPr marL="1828800" lvl="3" indent="-292100" algn="l" rtl="0">
              <a:lnSpc>
                <a:spcPct val="115000"/>
              </a:lnSpc>
              <a:spcBef>
                <a:spcPts val="1600"/>
              </a:spcBef>
              <a:spcAft>
                <a:spcPts val="0"/>
              </a:spcAft>
              <a:buClr>
                <a:srgbClr val="284F7D"/>
              </a:buClr>
              <a:buSzPts val="1000"/>
              <a:buChar char="●"/>
              <a:defRPr sz="1000">
                <a:solidFill>
                  <a:srgbClr val="284F7D"/>
                </a:solidFill>
              </a:defRPr>
            </a:lvl4pPr>
            <a:lvl5pPr marL="2286000" lvl="4" indent="-292100" algn="l" rtl="0">
              <a:lnSpc>
                <a:spcPct val="115000"/>
              </a:lnSpc>
              <a:spcBef>
                <a:spcPts val="1600"/>
              </a:spcBef>
              <a:spcAft>
                <a:spcPts val="0"/>
              </a:spcAft>
              <a:buClr>
                <a:srgbClr val="284F7D"/>
              </a:buClr>
              <a:buSzPts val="1000"/>
              <a:buChar char="○"/>
              <a:defRPr sz="1000">
                <a:solidFill>
                  <a:srgbClr val="284F7D"/>
                </a:solidFill>
              </a:defRPr>
            </a:lvl5pPr>
            <a:lvl6pPr marL="2743200" lvl="5" indent="-292100" algn="l" rtl="0">
              <a:lnSpc>
                <a:spcPct val="115000"/>
              </a:lnSpc>
              <a:spcBef>
                <a:spcPts val="1600"/>
              </a:spcBef>
              <a:spcAft>
                <a:spcPts val="0"/>
              </a:spcAft>
              <a:buClr>
                <a:srgbClr val="284F7D"/>
              </a:buClr>
              <a:buSzPts val="1000"/>
              <a:buChar char="■"/>
              <a:defRPr sz="1000">
                <a:solidFill>
                  <a:srgbClr val="284F7D"/>
                </a:solidFill>
              </a:defRPr>
            </a:lvl6pPr>
            <a:lvl7pPr marL="3200400" lvl="6" indent="-292100" algn="l" rtl="0">
              <a:lnSpc>
                <a:spcPct val="115000"/>
              </a:lnSpc>
              <a:spcBef>
                <a:spcPts val="1600"/>
              </a:spcBef>
              <a:spcAft>
                <a:spcPts val="0"/>
              </a:spcAft>
              <a:buClr>
                <a:srgbClr val="284F7D"/>
              </a:buClr>
              <a:buSzPts val="1000"/>
              <a:buChar char="●"/>
              <a:defRPr sz="1000">
                <a:solidFill>
                  <a:srgbClr val="284F7D"/>
                </a:solidFill>
              </a:defRPr>
            </a:lvl7pPr>
            <a:lvl8pPr marL="3657600" lvl="7" indent="-292100" algn="l" rtl="0">
              <a:lnSpc>
                <a:spcPct val="115000"/>
              </a:lnSpc>
              <a:spcBef>
                <a:spcPts val="1600"/>
              </a:spcBef>
              <a:spcAft>
                <a:spcPts val="0"/>
              </a:spcAft>
              <a:buClr>
                <a:srgbClr val="284F7D"/>
              </a:buClr>
              <a:buSzPts val="1000"/>
              <a:buChar char="○"/>
              <a:defRPr sz="1000">
                <a:solidFill>
                  <a:srgbClr val="284F7D"/>
                </a:solidFill>
              </a:defRPr>
            </a:lvl8pPr>
            <a:lvl9pPr marL="4114800" lvl="8" indent="-292100" algn="l" rtl="0">
              <a:lnSpc>
                <a:spcPct val="115000"/>
              </a:lnSpc>
              <a:spcBef>
                <a:spcPts val="1600"/>
              </a:spcBef>
              <a:spcAft>
                <a:spcPts val="1600"/>
              </a:spcAft>
              <a:buClr>
                <a:srgbClr val="284F7D"/>
              </a:buClr>
              <a:buSzPts val="1000"/>
              <a:buChar char="■"/>
              <a:defRPr sz="1000">
                <a:solidFill>
                  <a:srgbClr val="284F7D"/>
                </a:solidFill>
              </a:defRPr>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tannesprimaryknowsley.co.uk/wp-content/uploads/2020/04/13.1-SEN-Policy-19-20.pdf" TargetMode="External"/><Relationship Id="rId4" Type="http://schemas.openxmlformats.org/officeDocument/2006/relationships/hyperlink" Target="http://stannesprimaryknowsley.co.uk/wp-content/uploads/2020/07/Relationships-and-Behaviour-Policy-July-2020.pdf" TargetMode="External"/><Relationship Id="rId5" Type="http://schemas.openxmlformats.org/officeDocument/2006/relationships/hyperlink" Target="http://stannesprimaryknowsley.co.uk/wp-content/uploads/2012/10/FIRST-AID-POLICY.pdf" TargetMode="External"/><Relationship Id="rId6" Type="http://schemas.openxmlformats.org/officeDocument/2006/relationships/hyperlink" Target="http://stannesprimaryknowsley.co.uk/wp-content/uploads/2012/10/INTIMATE-CARE-POLICY.pdf" TargetMode="External"/><Relationship Id="rId7" Type="http://schemas.openxmlformats.org/officeDocument/2006/relationships/hyperlink" Target="http://stannesprimaryknowsley.co.uk/wp-content/uploads/2020/01/Child-Protection-Policy-Sept-2019.pdf" TargetMode="External"/><Relationship Id="rId8" Type="http://schemas.openxmlformats.org/officeDocument/2006/relationships/hyperlink" Target="http://stannesprimaryknowsley.co.uk/wp-content/uploads/2020/07/Wellbeing-Policy-2020.pdf" TargetMode="External"/><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tannesprimaryknowsley.co.uk/wellbe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tannesprimaryknowsley.co.uk/wellbeing/resources-for-wellbe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tannesprimaryknowsley.co.uk/wp-content/uploads/2020/07/Wellbeing-Policy-2020.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jpe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hyperlink" Target="http://stannesprimaryknowsley.co.uk/wellbeing/" TargetMode="External"/><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jpeg"/><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jpeg"/><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png"/><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jpeg"/><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2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2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24.jpe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7" Type="http://schemas.openxmlformats.org/officeDocument/2006/relationships/image" Target="../media/image135.png"/><Relationship Id="rId8" Type="http://schemas.openxmlformats.org/officeDocument/2006/relationships/image" Target="../media/image136.jpeg"/><Relationship Id="rId9" Type="http://schemas.openxmlformats.org/officeDocument/2006/relationships/hyperlink" Target="http://stannesprimaryknowsley.co.uk/wellbeing/resources-for-wellbeing/" TargetMode="External"/><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7" Type="http://schemas.openxmlformats.org/officeDocument/2006/relationships/image" Target="../media/image141.png"/><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subTitle" idx="1"/>
          </p:nvPr>
        </p:nvSpPr>
        <p:spPr>
          <a:xfrm>
            <a:off x="311700" y="4257600"/>
            <a:ext cx="8520600" cy="88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Wellbeing</a:t>
            </a:r>
            <a:endParaRPr/>
          </a:p>
        </p:txBody>
      </p:sp>
      <p:pic>
        <p:nvPicPr>
          <p:cNvPr id="67" name="Google Shape;67;p14"/>
          <p:cNvPicPr preferRelativeResize="0"/>
          <p:nvPr/>
        </p:nvPicPr>
        <p:blipFill>
          <a:blip r:embed="rId3">
            <a:alphaModFix/>
          </a:blip>
          <a:stretch>
            <a:fillRect/>
          </a:stretch>
        </p:blipFill>
        <p:spPr>
          <a:xfrm>
            <a:off x="840900" y="0"/>
            <a:ext cx="7512025" cy="4257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body" idx="1"/>
          </p:nvPr>
        </p:nvSpPr>
        <p:spPr>
          <a:xfrm>
            <a:off x="311700" y="338075"/>
            <a:ext cx="8520600" cy="4069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dirty="0">
                <a:solidFill>
                  <a:srgbClr val="252525"/>
                </a:solidFill>
                <a:highlight>
                  <a:srgbClr val="00FF00"/>
                </a:highlight>
              </a:rPr>
              <a:t>1.7 The whole-school community and other partners are informed about the award.</a:t>
            </a:r>
            <a:endParaRPr sz="1200" b="1" dirty="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As well as being in :</a:t>
            </a:r>
            <a:endParaRPr sz="1200" b="1"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Parent newsletter 10</a:t>
            </a:r>
            <a:r>
              <a:rPr lang="en" sz="1200" b="1" baseline="30000" dirty="0">
                <a:solidFill>
                  <a:srgbClr val="000000"/>
                </a:solidFill>
              </a:rPr>
              <a:t>th</a:t>
            </a:r>
            <a:r>
              <a:rPr lang="en" sz="1200" b="1" dirty="0">
                <a:solidFill>
                  <a:srgbClr val="000000"/>
                </a:solidFill>
              </a:rPr>
              <a:t> April 19</a:t>
            </a:r>
            <a:endParaRPr sz="1200" b="1"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Having a Staff Inset 11</a:t>
            </a:r>
            <a:r>
              <a:rPr lang="en" sz="1200" b="1" baseline="30000" dirty="0">
                <a:solidFill>
                  <a:srgbClr val="000000"/>
                </a:solidFill>
              </a:rPr>
              <a:t>th</a:t>
            </a:r>
            <a:r>
              <a:rPr lang="en" sz="1200" b="1" dirty="0">
                <a:solidFill>
                  <a:srgbClr val="000000"/>
                </a:solidFill>
              </a:rPr>
              <a:t> April 19 - see 1.1</a:t>
            </a:r>
            <a:endParaRPr sz="1200" b="1"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We also have a Wellbeing Display Board in our Staff room. </a:t>
            </a:r>
            <a:endParaRPr sz="1200" b="1"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We constantly send messages to our whole school community</a:t>
            </a:r>
            <a:endParaRPr sz="1200" b="1"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about well being from our APP and also through our twitter feed</a:t>
            </a:r>
            <a:endParaRPr sz="1200" b="1"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search for #sacpskwb or #sacpskwellbeing</a:t>
            </a:r>
            <a:endParaRPr sz="1200" b="1" dirty="0">
              <a:solidFill>
                <a:srgbClr val="000000"/>
              </a:solidFill>
            </a:endParaRPr>
          </a:p>
          <a:p>
            <a:pPr marL="0" lvl="0" indent="0" algn="l" rtl="0">
              <a:lnSpc>
                <a:spcPct val="100000"/>
              </a:lnSpc>
              <a:spcBef>
                <a:spcPts val="1400"/>
              </a:spcBef>
              <a:spcAft>
                <a:spcPts val="0"/>
              </a:spcAft>
              <a:buNone/>
            </a:pPr>
            <a:endParaRPr sz="1200" b="1" dirty="0">
              <a:solidFill>
                <a:srgbClr val="252525"/>
              </a:solidFill>
            </a:endParaRPr>
          </a:p>
          <a:p>
            <a:pPr marL="0" lvl="0" indent="0" algn="l" rtl="0">
              <a:spcBef>
                <a:spcPts val="975"/>
              </a:spcBef>
              <a:spcAft>
                <a:spcPts val="1600"/>
              </a:spcAft>
              <a:buNone/>
            </a:pPr>
            <a:endParaRPr dirty="0"/>
          </a:p>
        </p:txBody>
      </p:sp>
      <p:pic>
        <p:nvPicPr>
          <p:cNvPr id="145" name="Google Shape;145;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24575" y="644563"/>
            <a:ext cx="3242873" cy="3456826"/>
          </a:xfrm>
          <a:prstGeom prst="rect">
            <a:avLst/>
          </a:prstGeom>
          <a:noFill/>
          <a:ln>
            <a:noFill/>
          </a:ln>
        </p:spPr>
      </p:pic>
      <p:sp>
        <p:nvSpPr>
          <p:cNvPr id="146" name="Google Shape;146;p26"/>
          <p:cNvSpPr txBox="1"/>
          <p:nvPr/>
        </p:nvSpPr>
        <p:spPr>
          <a:xfrm>
            <a:off x="3066775" y="1533400"/>
            <a:ext cx="2257800" cy="14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body" idx="1"/>
          </p:nvPr>
        </p:nvSpPr>
        <p:spPr>
          <a:xfrm>
            <a:off x="311700" y="181750"/>
            <a:ext cx="8520600" cy="10521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950" b="1">
                <a:solidFill>
                  <a:srgbClr val="252525"/>
                </a:solidFill>
              </a:rPr>
              <a:t>Objective 2</a:t>
            </a:r>
            <a:endParaRPr sz="1950" b="1">
              <a:solidFill>
                <a:srgbClr val="252525"/>
              </a:solidFill>
            </a:endParaRPr>
          </a:p>
          <a:p>
            <a:pPr marL="0" lvl="0" indent="0" algn="l" rtl="0">
              <a:lnSpc>
                <a:spcPct val="100000"/>
              </a:lnSpc>
              <a:spcBef>
                <a:spcPts val="1400"/>
              </a:spcBef>
              <a:spcAft>
                <a:spcPts val="0"/>
              </a:spcAft>
              <a:buClr>
                <a:schemeClr val="dk1"/>
              </a:buClr>
              <a:buSzPts val="1100"/>
              <a:buFont typeface="Arial"/>
              <a:buNone/>
            </a:pPr>
            <a:r>
              <a:rPr lang="en" sz="1200" b="1">
                <a:solidFill>
                  <a:srgbClr val="252525"/>
                </a:solidFill>
              </a:rPr>
              <a:t>The school has a clear vision and strategy for promoting and protecting emotional wellbeing and mental health, which is communicated to all involved with the school.</a:t>
            </a:r>
            <a:endParaRPr sz="1200">
              <a:solidFill>
                <a:srgbClr val="252525"/>
              </a:solidFill>
            </a:endParaRPr>
          </a:p>
          <a:p>
            <a:pPr marL="0" lvl="0" indent="0" algn="l" rtl="0">
              <a:lnSpc>
                <a:spcPct val="100000"/>
              </a:lnSpc>
              <a:spcBef>
                <a:spcPts val="1400"/>
              </a:spcBef>
              <a:spcAft>
                <a:spcPts val="0"/>
              </a:spcAft>
              <a:buClr>
                <a:schemeClr val="dk1"/>
              </a:buClr>
              <a:buSzPts val="1100"/>
              <a:buFont typeface="Arial"/>
              <a:buNone/>
            </a:pPr>
            <a:endParaRPr sz="1200" b="1">
              <a:solidFill>
                <a:srgbClr val="252525"/>
              </a:solidFill>
            </a:endParaRPr>
          </a:p>
          <a:p>
            <a:pPr marL="0" lvl="0" indent="0" algn="l" rtl="0">
              <a:spcBef>
                <a:spcPts val="975"/>
              </a:spcBef>
              <a:spcAft>
                <a:spcPts val="1600"/>
              </a:spcAft>
              <a:buNone/>
            </a:pPr>
            <a:endParaRPr/>
          </a:p>
        </p:txBody>
      </p:sp>
      <p:pic>
        <p:nvPicPr>
          <p:cNvPr id="157" name="Google Shape;157;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33550" y="1395850"/>
            <a:ext cx="5133973" cy="36048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body" idx="1"/>
          </p:nvPr>
        </p:nvSpPr>
        <p:spPr>
          <a:xfrm>
            <a:off x="311700" y="154175"/>
            <a:ext cx="8520600" cy="44148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dirty="0">
                <a:solidFill>
                  <a:srgbClr val="252525"/>
                </a:solidFill>
                <a:highlight>
                  <a:srgbClr val="00FF00"/>
                </a:highlight>
              </a:rPr>
              <a:t>2.1 A vision statement is in place that puts emotional wellbeing and mental health at the heart of the school’s aspirations</a:t>
            </a:r>
            <a:endParaRPr sz="1400" dirty="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highlight>
                <a:srgbClr val="FF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spcBef>
                <a:spcPts val="975"/>
              </a:spcBef>
              <a:spcAft>
                <a:spcPts val="1600"/>
              </a:spcAft>
              <a:buNone/>
            </a:pPr>
            <a:endParaRPr dirty="0"/>
          </a:p>
        </p:txBody>
      </p:sp>
      <p:pic>
        <p:nvPicPr>
          <p:cNvPr id="163" name="Google Shape;163;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0" y="2103625"/>
            <a:ext cx="1392800" cy="1119800"/>
          </a:xfrm>
          <a:prstGeom prst="rect">
            <a:avLst/>
          </a:prstGeom>
          <a:noFill/>
          <a:ln>
            <a:noFill/>
          </a:ln>
        </p:spPr>
      </p:pic>
      <p:sp>
        <p:nvSpPr>
          <p:cNvPr id="164" name="Google Shape;164;p29"/>
          <p:cNvSpPr txBox="1"/>
          <p:nvPr/>
        </p:nvSpPr>
        <p:spPr>
          <a:xfrm>
            <a:off x="1835700" y="953025"/>
            <a:ext cx="6996600" cy="39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 St. Anne’s Catholic Primary School , we strive to achieve our vision strategy by following the five steps to wellbeing. We encourage children to build connections with their peers, families, neighbours and their local community- as well as encouraging them to build and invest by providing opportunities to develop those links and relationships.</a:t>
            </a:r>
            <a:endParaRPr/>
          </a:p>
          <a:p>
            <a:pPr marL="0" lvl="0" indent="0" algn="l" rtl="0">
              <a:spcBef>
                <a:spcPts val="0"/>
              </a:spcBef>
              <a:spcAft>
                <a:spcPts val="0"/>
              </a:spcAft>
              <a:buNone/>
            </a:pPr>
            <a:r>
              <a:rPr lang="en"/>
              <a:t>We are a very active school. We do the daily mile, lots of PE, we have sports interventions as well as after school running and dance clubs. Our children understand the importance of keeping very active and how this impacts our wellbeing/</a:t>
            </a:r>
            <a:endParaRPr/>
          </a:p>
          <a:p>
            <a:pPr marL="0" lvl="0" indent="0" algn="l" rtl="0">
              <a:spcBef>
                <a:spcPts val="0"/>
              </a:spcBef>
              <a:spcAft>
                <a:spcPts val="0"/>
              </a:spcAft>
              <a:buNone/>
            </a:pPr>
            <a:r>
              <a:rPr lang="en"/>
              <a:t>As a catholic school, we pride ourselves on giving to others- whether that be to the wider community or within school. We celebrate other faiths, we fundraise and support many charities, we ensure children know the importance of doing something nice for a friend or somebody in need. </a:t>
            </a:r>
            <a:endParaRPr/>
          </a:p>
          <a:p>
            <a:pPr marL="0" lvl="0" indent="0" algn="l" rtl="0">
              <a:spcBef>
                <a:spcPts val="0"/>
              </a:spcBef>
              <a:spcAft>
                <a:spcPts val="0"/>
              </a:spcAft>
              <a:buNone/>
            </a:pPr>
            <a:r>
              <a:rPr lang="en"/>
              <a:t>At St. Anne’s Catholic Primary School, we find every opportunity possible to celebrate the awe and wonder of the world. We create opportunities in the curriculum or through our collective worships to take notice, to express our curiosities, to breathe in the beautiful and to take notice of the wonder of what we have been given. And finally, we ensure the children know the importance of continuing to learn. We challenge children and enjoy watching them succeed. Our staff are wonderful role models for this. </a:t>
            </a:r>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714775" y="111475"/>
            <a:ext cx="7315800" cy="4920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body" idx="1"/>
          </p:nvPr>
        </p:nvSpPr>
        <p:spPr>
          <a:xfrm>
            <a:off x="311700" y="87325"/>
            <a:ext cx="8520600" cy="7815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dirty="0">
                <a:solidFill>
                  <a:srgbClr val="252525"/>
                </a:solidFill>
                <a:highlight>
                  <a:srgbClr val="00FF00"/>
                </a:highlight>
              </a:rPr>
              <a:t>2.2 The school has reviewed its provision and understands how it currently supports emotional wellbeing and mental health, and where strengths, gaps or weaknesses in provision exist.</a:t>
            </a:r>
            <a:endParaRPr sz="1400" dirty="0">
              <a:solidFill>
                <a:srgbClr val="252525"/>
              </a:solidFill>
              <a:highlight>
                <a:srgbClr val="00FF00"/>
              </a:highlight>
            </a:endParaRPr>
          </a:p>
          <a:p>
            <a:pPr marL="0" lvl="0" indent="0" algn="l" rtl="0">
              <a:lnSpc>
                <a:spcPct val="100000"/>
              </a:lnSpc>
              <a:spcBef>
                <a:spcPts val="1400"/>
              </a:spcBef>
              <a:spcAft>
                <a:spcPts val="975"/>
              </a:spcAft>
              <a:buClr>
                <a:schemeClr val="dk1"/>
              </a:buClr>
              <a:buSzPts val="1100"/>
              <a:buFont typeface="Arial"/>
              <a:buNone/>
            </a:pPr>
            <a:endParaRPr dirty="0">
              <a:highlight>
                <a:srgbClr val="FFFF00"/>
              </a:highlight>
            </a:endParaRPr>
          </a:p>
        </p:txBody>
      </p:sp>
      <p:pic>
        <p:nvPicPr>
          <p:cNvPr id="175" name="Google Shape;175;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73231" y="871613"/>
            <a:ext cx="6797250" cy="39698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09200" y="152400"/>
            <a:ext cx="7091350" cy="48386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body" idx="1"/>
          </p:nvPr>
        </p:nvSpPr>
        <p:spPr>
          <a:xfrm>
            <a:off x="238450" y="1261275"/>
            <a:ext cx="8520600" cy="353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u="sng">
                <a:solidFill>
                  <a:schemeClr val="hlink"/>
                </a:solidFill>
                <a:hlinkClick r:id="rId3"/>
              </a:rPr>
              <a:t>http://stannesprimaryknowsley.co.uk/wp-content/uploads/2020/04/13.1-SEN-Policy-19-20.pdf</a:t>
            </a:r>
            <a:endParaRPr sz="1500"/>
          </a:p>
          <a:p>
            <a:pPr marL="0" lvl="0" indent="0" algn="l" rtl="0">
              <a:spcBef>
                <a:spcPts val="1600"/>
              </a:spcBef>
              <a:spcAft>
                <a:spcPts val="0"/>
              </a:spcAft>
              <a:buNone/>
            </a:pPr>
            <a:r>
              <a:rPr lang="en" sz="1500" u="sng">
                <a:solidFill>
                  <a:schemeClr val="hlink"/>
                </a:solidFill>
                <a:hlinkClick r:id="rId4"/>
              </a:rPr>
              <a:t>http://stannesprimaryknowsley.co.uk/wp-content/uploads/2020/07/Relationships-and-Behaviour-Policy-July-2020.pdf</a:t>
            </a:r>
            <a:endParaRPr sz="1500"/>
          </a:p>
          <a:p>
            <a:pPr marL="0" lvl="0" indent="0" algn="l" rtl="0">
              <a:spcBef>
                <a:spcPts val="1600"/>
              </a:spcBef>
              <a:spcAft>
                <a:spcPts val="0"/>
              </a:spcAft>
              <a:buNone/>
            </a:pPr>
            <a:r>
              <a:rPr lang="en" sz="1500" u="sng">
                <a:solidFill>
                  <a:schemeClr val="hlink"/>
                </a:solidFill>
                <a:hlinkClick r:id="rId5"/>
              </a:rPr>
              <a:t>http://stannesprimaryknowsley.co.uk/wp-content/uploads/2012/10/FIRST-AID-POLICY.pdf</a:t>
            </a:r>
            <a:endParaRPr sz="1500"/>
          </a:p>
          <a:p>
            <a:pPr marL="0" lvl="0" indent="0" algn="l" rtl="0">
              <a:spcBef>
                <a:spcPts val="1600"/>
              </a:spcBef>
              <a:spcAft>
                <a:spcPts val="0"/>
              </a:spcAft>
              <a:buNone/>
            </a:pPr>
            <a:r>
              <a:rPr lang="en" sz="1500" u="sng">
                <a:solidFill>
                  <a:schemeClr val="hlink"/>
                </a:solidFill>
                <a:hlinkClick r:id="rId6"/>
              </a:rPr>
              <a:t>http://stannesprimaryknowsley.co.uk/wp-content/uploads/2012/10/INTIMATE-CARE-POLICY.pdf</a:t>
            </a:r>
            <a:endParaRPr sz="1500"/>
          </a:p>
          <a:p>
            <a:pPr marL="0" lvl="0" indent="0" algn="l" rtl="0">
              <a:spcBef>
                <a:spcPts val="1600"/>
              </a:spcBef>
              <a:spcAft>
                <a:spcPts val="0"/>
              </a:spcAft>
              <a:buNone/>
            </a:pPr>
            <a:r>
              <a:rPr lang="en" sz="1500" u="sng">
                <a:solidFill>
                  <a:schemeClr val="hlink"/>
                </a:solidFill>
                <a:hlinkClick r:id="rId7"/>
              </a:rPr>
              <a:t>http://stannesprimaryknowsley.co.uk/wp-content/uploads/2020/01/Child-Protection-Policy-Sept-2019.pdf</a:t>
            </a:r>
            <a:endParaRPr sz="1500"/>
          </a:p>
          <a:p>
            <a:pPr marL="0" lvl="0" indent="0" algn="l" rtl="0">
              <a:spcBef>
                <a:spcPts val="1600"/>
              </a:spcBef>
              <a:spcAft>
                <a:spcPts val="0"/>
              </a:spcAft>
              <a:buNone/>
            </a:pPr>
            <a:r>
              <a:rPr lang="en" sz="1500" u="sng">
                <a:solidFill>
                  <a:schemeClr val="hlink"/>
                </a:solidFill>
                <a:hlinkClick r:id="rId8"/>
              </a:rPr>
              <a:t>http://stannesprimaryknowsley.co.uk/wp-content/uploads/2020/07/Wellbeing-Policy-2020.pdf</a:t>
            </a:r>
            <a:endParaRPr sz="15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86" name="Google Shape;186;p33"/>
          <p:cNvSpPr txBox="1"/>
          <p:nvPr/>
        </p:nvSpPr>
        <p:spPr>
          <a:xfrm>
            <a:off x="364400" y="686775"/>
            <a:ext cx="8044500" cy="5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Please see policy links that refer to wellbeing and care in our school community. </a:t>
            </a:r>
            <a:endParaRPr>
              <a:highlight>
                <a:srgbClr val="FFFF00"/>
              </a:highlight>
            </a:endParaRPr>
          </a:p>
        </p:txBody>
      </p:sp>
      <p:sp>
        <p:nvSpPr>
          <p:cNvPr id="187" name="Google Shape;187;p33"/>
          <p:cNvSpPr txBox="1">
            <a:spLocks noGrp="1"/>
          </p:cNvSpPr>
          <p:nvPr>
            <p:ph type="body" idx="1"/>
          </p:nvPr>
        </p:nvSpPr>
        <p:spPr>
          <a:xfrm>
            <a:off x="311700" y="0"/>
            <a:ext cx="8520600" cy="7536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200">
                <a:solidFill>
                  <a:srgbClr val="252525"/>
                </a:solidFill>
                <a:highlight>
                  <a:srgbClr val="00FF00"/>
                </a:highlight>
              </a:rPr>
              <a:t>2.3 All relevant school policies (bullying, safeguarding etc.) have been audited to ensure they connect with the school’s work on emotional wellbeing and mental health.</a:t>
            </a:r>
            <a:endParaRPr sz="1200">
              <a:solidFill>
                <a:srgbClr val="252525"/>
              </a:solidFill>
              <a:highlight>
                <a:srgbClr val="00FF00"/>
              </a:highlight>
            </a:endParaRPr>
          </a:p>
          <a:p>
            <a:pPr marL="0" lvl="0" indent="0" algn="l" rtl="0">
              <a:lnSpc>
                <a:spcPct val="100000"/>
              </a:lnSpc>
              <a:spcBef>
                <a:spcPts val="1400"/>
              </a:spcBef>
              <a:spcAft>
                <a:spcPts val="0"/>
              </a:spcAft>
              <a:buNone/>
            </a:pPr>
            <a:endParaRPr sz="1200">
              <a:solidFill>
                <a:srgbClr val="252525"/>
              </a:solidFill>
              <a:highlight>
                <a:srgbClr val="FF0000"/>
              </a:highlight>
            </a:endParaRPr>
          </a:p>
          <a:p>
            <a:pPr marL="0" lvl="0" indent="0" algn="l" rtl="0">
              <a:lnSpc>
                <a:spcPct val="100000"/>
              </a:lnSpc>
              <a:spcBef>
                <a:spcPts val="1400"/>
              </a:spcBef>
              <a:spcAft>
                <a:spcPts val="0"/>
              </a:spcAft>
              <a:buNone/>
            </a:pPr>
            <a:endParaRPr sz="1200">
              <a:solidFill>
                <a:srgbClr val="252525"/>
              </a:solidFill>
              <a:highlight>
                <a:srgbClr val="FF0000"/>
              </a:highlight>
            </a:endParaRPr>
          </a:p>
          <a:p>
            <a:pPr marL="0" lvl="0" indent="0" algn="l" rtl="0">
              <a:lnSpc>
                <a:spcPct val="100000"/>
              </a:lnSpc>
              <a:spcBef>
                <a:spcPts val="1400"/>
              </a:spcBef>
              <a:spcAft>
                <a:spcPts val="0"/>
              </a:spcAft>
              <a:buClr>
                <a:schemeClr val="dk1"/>
              </a:buClr>
              <a:buSzPts val="1100"/>
              <a:buFont typeface="Arial"/>
              <a:buNone/>
            </a:pPr>
            <a:endParaRPr sz="1200">
              <a:solidFill>
                <a:srgbClr val="FF0000"/>
              </a:solidFill>
            </a:endParaRPr>
          </a:p>
          <a:p>
            <a:pPr marL="0" lvl="0" indent="0" algn="l" rtl="0">
              <a:spcBef>
                <a:spcPts val="975"/>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body" idx="1"/>
          </p:nvPr>
        </p:nvSpPr>
        <p:spPr>
          <a:xfrm>
            <a:off x="311700" y="229875"/>
            <a:ext cx="8520600" cy="44613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a:solidFill>
                  <a:srgbClr val="252525"/>
                </a:solidFill>
                <a:highlight>
                  <a:srgbClr val="00FF00"/>
                </a:highlight>
              </a:rPr>
              <a:t>2.5  </a:t>
            </a:r>
            <a:r>
              <a:rPr lang="en" sz="1400">
                <a:solidFill>
                  <a:srgbClr val="FF0000"/>
                </a:solidFill>
                <a:highlight>
                  <a:srgbClr val="00FF00"/>
                </a:highlight>
              </a:rPr>
              <a:t> </a:t>
            </a:r>
            <a:r>
              <a:rPr lang="en" sz="1400">
                <a:solidFill>
                  <a:srgbClr val="252525"/>
                </a:solidFill>
                <a:highlight>
                  <a:srgbClr val="00FF00"/>
                </a:highlight>
              </a:rPr>
              <a:t>A strategy for emotional wellbeing and mental health, which takes into account all reviews and audits and addresses any gaps in provision, is approved and in place.</a:t>
            </a:r>
            <a:endParaRPr sz="140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Our change team will continue with all members looking out for Staff training/cpd. Our DHT identified Simon Bolger (That Wellbeing Guy) for an end of year Inset Day. DHT and member of WB team also had CPD 1st May with Anne Johnson Knowsley First. DHT had online training with Simon Bolger 6th July. Another member of WB team (NM) signed up for wellbeing training online through Hays. </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Yoga (children+staff), meditation, mindfulness has been taking place throughout the year and has had</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an even bigger focus since the start of ‘Lockdown’. This will still be a big focus through </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the summer and in the Autumn term 20.</a:t>
            </a:r>
            <a:r>
              <a:rPr lang="en" sz="1400">
                <a:solidFill>
                  <a:srgbClr val="FF0000"/>
                </a:solidFill>
              </a:rPr>
              <a:t> See 4.1 </a:t>
            </a:r>
            <a:endParaRPr sz="1400">
              <a:solidFill>
                <a:srgbClr val="FF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Mindful minute throughout the school day. Emotional check in. </a:t>
            </a:r>
            <a:r>
              <a:rPr lang="en" sz="1400">
                <a:solidFill>
                  <a:srgbClr val="FF0000"/>
                </a:solidFill>
              </a:rPr>
              <a:t>See 2.6.</a:t>
            </a:r>
            <a:endParaRPr sz="1400">
              <a:solidFill>
                <a:srgbClr val="FF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After reviewing provision these extra regular activities were implemented in school</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20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a:solidFill>
                <a:srgbClr val="FF0000"/>
              </a:solidFill>
            </a:endParaRPr>
          </a:p>
          <a:p>
            <a:pPr marL="0" lvl="0" indent="0" algn="l" rtl="0">
              <a:spcBef>
                <a:spcPts val="975"/>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193" name="Google Shape;193;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56326" y="3929851"/>
            <a:ext cx="1217072" cy="912798"/>
          </a:xfrm>
          <a:prstGeom prst="rect">
            <a:avLst/>
          </a:prstGeom>
          <a:noFill/>
          <a:ln>
            <a:noFill/>
          </a:ln>
        </p:spPr>
      </p:pic>
      <p:pic>
        <p:nvPicPr>
          <p:cNvPr id="194" name="Google Shape;194;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37775" y="3895950"/>
            <a:ext cx="641706" cy="855600"/>
          </a:xfrm>
          <a:prstGeom prst="rect">
            <a:avLst/>
          </a:prstGeom>
          <a:noFill/>
          <a:ln>
            <a:noFill/>
          </a:ln>
        </p:spPr>
      </p:pic>
      <p:pic>
        <p:nvPicPr>
          <p:cNvPr id="195" name="Google Shape;195;p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264573" y="3895950"/>
            <a:ext cx="1307428" cy="980577"/>
          </a:xfrm>
          <a:prstGeom prst="rect">
            <a:avLst/>
          </a:prstGeom>
          <a:noFill/>
          <a:ln>
            <a:noFill/>
          </a:ln>
        </p:spPr>
      </p:pic>
      <p:pic>
        <p:nvPicPr>
          <p:cNvPr id="196" name="Google Shape;196;p3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1700" y="3958450"/>
            <a:ext cx="1140792" cy="855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5" descr="Image result for twinkl feelings thermometer"/>
          <p:cNvPicPr preferRelativeResize="0"/>
          <p:nvPr/>
        </p:nvPicPr>
        <p:blipFill>
          <a:blip r:embed="rId3">
            <a:alphaModFix/>
          </a:blip>
          <a:stretch>
            <a:fillRect/>
          </a:stretch>
        </p:blipFill>
        <p:spPr>
          <a:xfrm>
            <a:off x="558118" y="853237"/>
            <a:ext cx="4205183" cy="2183713"/>
          </a:xfrm>
          <a:prstGeom prst="rect">
            <a:avLst/>
          </a:prstGeom>
          <a:noFill/>
          <a:ln>
            <a:noFill/>
          </a:ln>
        </p:spPr>
      </p:pic>
      <p:sp>
        <p:nvSpPr>
          <p:cNvPr id="203" name="Google Shape;203;p35"/>
          <p:cNvSpPr txBox="1"/>
          <p:nvPr/>
        </p:nvSpPr>
        <p:spPr>
          <a:xfrm>
            <a:off x="266288" y="3136200"/>
            <a:ext cx="4464000" cy="20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Emotional Check In</a:t>
            </a:r>
            <a:endParaRPr/>
          </a:p>
          <a:p>
            <a:pPr marL="0" lvl="0" indent="0" algn="l" rtl="0">
              <a:spcBef>
                <a:spcPts val="0"/>
              </a:spcBef>
              <a:spcAft>
                <a:spcPts val="0"/>
              </a:spcAft>
              <a:buNone/>
            </a:pPr>
            <a:endParaRPr/>
          </a:p>
          <a:p>
            <a:pPr marL="0" lvl="0" indent="0" algn="l" rtl="0">
              <a:spcBef>
                <a:spcPts val="0"/>
              </a:spcBef>
              <a:spcAft>
                <a:spcPts val="0"/>
              </a:spcAft>
              <a:buNone/>
            </a:pPr>
            <a:r>
              <a:rPr lang="en"/>
              <a:t>We use a ‘Feelings Thermometer’ in each class, which allows the children to communicate how they are feeling. Children are given the opportunity to speak to an adult about what may be making them feel a certain way… we then act upon that as a school in many ways.</a:t>
            </a:r>
            <a:endParaRPr/>
          </a:p>
        </p:txBody>
      </p:sp>
      <p:pic>
        <p:nvPicPr>
          <p:cNvPr id="204" name="Google Shape;204;p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11675" y="567250"/>
            <a:ext cx="2225423" cy="3427020"/>
          </a:xfrm>
          <a:prstGeom prst="rect">
            <a:avLst/>
          </a:prstGeom>
          <a:noFill/>
          <a:ln>
            <a:noFill/>
          </a:ln>
        </p:spPr>
      </p:pic>
      <p:sp>
        <p:nvSpPr>
          <p:cNvPr id="205" name="Google Shape;205;p35"/>
          <p:cNvSpPr txBox="1"/>
          <p:nvPr/>
        </p:nvSpPr>
        <p:spPr>
          <a:xfrm>
            <a:off x="7699700" y="1300825"/>
            <a:ext cx="1147800" cy="22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An example of a feelings wall that can be found in school….</a:t>
            </a:r>
            <a:endParaRPr/>
          </a:p>
        </p:txBody>
      </p:sp>
      <p:sp>
        <p:nvSpPr>
          <p:cNvPr id="206" name="Google Shape;206;p35"/>
          <p:cNvSpPr txBox="1">
            <a:spLocks noGrp="1"/>
          </p:cNvSpPr>
          <p:nvPr>
            <p:ph type="body" idx="1"/>
          </p:nvPr>
        </p:nvSpPr>
        <p:spPr>
          <a:xfrm>
            <a:off x="311700" y="0"/>
            <a:ext cx="8520600" cy="7527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a:solidFill>
                  <a:srgbClr val="252525"/>
                </a:solidFill>
                <a:highlight>
                  <a:srgbClr val="00FF00"/>
                </a:highlight>
              </a:rPr>
              <a:t>2.4 The school has reviewed and understands all the relevant risk factors that can impact on emotional wellbeing and mental health in pupils.</a:t>
            </a:r>
            <a:endParaRPr sz="140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endParaRPr sz="120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a:solidFill>
                <a:srgbClr val="FF0000"/>
              </a:solidFill>
            </a:endParaRPr>
          </a:p>
          <a:p>
            <a:pPr marL="0" lvl="0" indent="0" algn="l" rtl="0">
              <a:spcBef>
                <a:spcPts val="975"/>
              </a:spcBef>
              <a:spcAft>
                <a:spcPts val="1600"/>
              </a:spcAft>
              <a:buNone/>
            </a:pPr>
            <a:endParaRPr/>
          </a:p>
        </p:txBody>
      </p:sp>
      <p:sp>
        <p:nvSpPr>
          <p:cNvPr id="207" name="Google Shape;207;p35"/>
          <p:cNvSpPr txBox="1"/>
          <p:nvPr/>
        </p:nvSpPr>
        <p:spPr>
          <a:xfrm>
            <a:off x="5311675" y="3938200"/>
            <a:ext cx="3520500" cy="9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60113" y="866375"/>
            <a:ext cx="2298076" cy="4277126"/>
          </a:xfrm>
          <a:prstGeom prst="rect">
            <a:avLst/>
          </a:prstGeom>
          <a:noFill/>
          <a:ln>
            <a:noFill/>
          </a:ln>
        </p:spPr>
      </p:pic>
      <p:pic>
        <p:nvPicPr>
          <p:cNvPr id="231" name="Google Shape;231;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14502" y="868711"/>
            <a:ext cx="2298076" cy="4272451"/>
          </a:xfrm>
          <a:prstGeom prst="rect">
            <a:avLst/>
          </a:prstGeom>
          <a:noFill/>
          <a:ln>
            <a:noFill/>
          </a:ln>
        </p:spPr>
      </p:pic>
      <p:sp>
        <p:nvSpPr>
          <p:cNvPr id="232" name="Google Shape;232;p37"/>
          <p:cNvSpPr txBox="1"/>
          <p:nvPr/>
        </p:nvSpPr>
        <p:spPr>
          <a:xfrm>
            <a:off x="5981825" y="1661100"/>
            <a:ext cx="2391900" cy="18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Each morning we add a mindfulness activity to seesaw for all our children to complete. This is a perfect start to the school day….These activities can be completed by children and their families. This was started during COVID -1 9 after some suggestions how to improve our learning at home.</a:t>
            </a:r>
            <a:endParaRPr dirty="0"/>
          </a:p>
        </p:txBody>
      </p:sp>
      <p:sp>
        <p:nvSpPr>
          <p:cNvPr id="233" name="Google Shape;233;p37"/>
          <p:cNvSpPr txBox="1"/>
          <p:nvPr/>
        </p:nvSpPr>
        <p:spPr>
          <a:xfrm>
            <a:off x="420463" y="0"/>
            <a:ext cx="8177400" cy="17427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975"/>
              </a:spcAft>
              <a:buNone/>
            </a:pPr>
            <a:r>
              <a:rPr lang="en">
                <a:solidFill>
                  <a:srgbClr val="252525"/>
                </a:solidFill>
                <a:highlight>
                  <a:srgbClr val="00FF00"/>
                </a:highlight>
              </a:rPr>
              <a:t>2.5  - A strategy for emotional wellbeing and mental health, which takes into account all reviews and audits and addresses any gaps in provision, is approved and in place</a:t>
            </a:r>
            <a:r>
              <a:rPr lang="en">
                <a:solidFill>
                  <a:srgbClr val="252525"/>
                </a:solidFill>
                <a:highlight>
                  <a:srgbClr val="FF0000"/>
                </a:highlight>
              </a:rPr>
              <a:t>.</a:t>
            </a:r>
            <a:endParaRPr sz="1600">
              <a:highlight>
                <a:srgbClr val="FF0000"/>
              </a:highlight>
            </a:endParaRPr>
          </a:p>
        </p:txBody>
      </p:sp>
      <p:sp>
        <p:nvSpPr>
          <p:cNvPr id="234" name="Google Shape;234;p37"/>
          <p:cNvSpPr txBox="1"/>
          <p:nvPr/>
        </p:nvSpPr>
        <p:spPr>
          <a:xfrm>
            <a:off x="6096475" y="525900"/>
            <a:ext cx="2501400" cy="11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700">
              <a:highlight>
                <a:srgbClr val="FF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658700" y="0"/>
            <a:ext cx="7778324"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8"/>
          <p:cNvPicPr preferRelativeResize="0"/>
          <p:nvPr/>
        </p:nvPicPr>
        <p:blipFill>
          <a:blip r:embed="rId3">
            <a:alphaModFix/>
          </a:blip>
          <a:stretch>
            <a:fillRect/>
          </a:stretch>
        </p:blipFill>
        <p:spPr>
          <a:xfrm>
            <a:off x="165775" y="140075"/>
            <a:ext cx="7332250" cy="4695100"/>
          </a:xfrm>
          <a:prstGeom prst="rect">
            <a:avLst/>
          </a:prstGeom>
          <a:noFill/>
          <a:ln>
            <a:noFill/>
          </a:ln>
        </p:spPr>
      </p:pic>
      <p:sp>
        <p:nvSpPr>
          <p:cNvPr id="240" name="Google Shape;240;p38"/>
          <p:cNvSpPr txBox="1"/>
          <p:nvPr/>
        </p:nvSpPr>
        <p:spPr>
          <a:xfrm>
            <a:off x="7343850" y="868925"/>
            <a:ext cx="1583700" cy="33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 St. Anne’s, we love yoga and mindfulness. </a:t>
            </a:r>
            <a:endParaRPr/>
          </a:p>
          <a:p>
            <a:pPr marL="0" lvl="0" indent="0" algn="l" rtl="0">
              <a:spcBef>
                <a:spcPts val="0"/>
              </a:spcBef>
              <a:spcAft>
                <a:spcPts val="0"/>
              </a:spcAft>
              <a:buNone/>
            </a:pPr>
            <a:endParaRPr/>
          </a:p>
          <a:p>
            <a:pPr marL="0" lvl="0" indent="0" algn="l" rtl="0">
              <a:spcBef>
                <a:spcPts val="0"/>
              </a:spcBef>
              <a:spcAft>
                <a:spcPts val="0"/>
              </a:spcAft>
              <a:buNone/>
            </a:pPr>
            <a:r>
              <a:rPr lang="en"/>
              <a:t>We actively use the ‘mindful minute’ before lessons start. This allows children to collect themselves and regain focus.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9"/>
          <p:cNvPicPr preferRelativeResize="0"/>
          <p:nvPr/>
        </p:nvPicPr>
        <p:blipFill>
          <a:blip r:embed="rId3">
            <a:alphaModFix/>
          </a:blip>
          <a:stretch>
            <a:fillRect/>
          </a:stretch>
        </p:blipFill>
        <p:spPr>
          <a:xfrm>
            <a:off x="432700" y="586850"/>
            <a:ext cx="8032349" cy="4324350"/>
          </a:xfrm>
          <a:prstGeom prst="rect">
            <a:avLst/>
          </a:prstGeom>
          <a:noFill/>
          <a:ln>
            <a:noFill/>
          </a:ln>
        </p:spPr>
      </p:pic>
      <p:sp>
        <p:nvSpPr>
          <p:cNvPr id="246" name="Google Shape;246;p39"/>
          <p:cNvSpPr txBox="1"/>
          <p:nvPr/>
        </p:nvSpPr>
        <p:spPr>
          <a:xfrm>
            <a:off x="5872450" y="560700"/>
            <a:ext cx="2592600" cy="6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FFF00"/>
                </a:highlight>
              </a:rPr>
              <a:t>Our School Development Plan making reference to wellbeing</a:t>
            </a:r>
            <a:endParaRPr>
              <a:highlight>
                <a:srgbClr val="FFFF00"/>
              </a:highlight>
            </a:endParaRPr>
          </a:p>
        </p:txBody>
      </p:sp>
      <p:sp>
        <p:nvSpPr>
          <p:cNvPr id="247" name="Google Shape;247;p39"/>
          <p:cNvSpPr txBox="1"/>
          <p:nvPr/>
        </p:nvSpPr>
        <p:spPr>
          <a:xfrm>
            <a:off x="423600" y="0"/>
            <a:ext cx="8296800" cy="5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body" idx="1"/>
          </p:nvPr>
        </p:nvSpPr>
        <p:spPr>
          <a:xfrm>
            <a:off x="311700" y="866775"/>
            <a:ext cx="8520600" cy="3987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dirty="0"/>
              <a:t>Through our curriculum, ethos and behaviour policy, house captains, council and prefect/buddy system our pupils believe strongly</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that they have a voice and their opinions will be listened and responded to. They feel part of our school community and therefore</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want to make a positive contribution to the life of the school. Through a focus in PSHCE, RSE, CW and RE on developing self-</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awareness and interpersonal skills pupils behave well and are increasingly more mature, sensible and supportive to each other. We</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continue to develop pupils who are: happy, confident and respectful. When children leave our school we aim for them to be</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independent, active and environmentally aware citizens. We actively celebrate diversity, highlighting our wider community</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through assemblies, display and specific focused activities (e.g theme weeks Rugby World Cup, Neuro Diversity Week, Other faith</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Weeks, Kindness Week, Active Well-Being Week). Our children attend various outdoor pursuits centres (residential) that build</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resilience, teamwork and character. This underpins the whole school approach to promoting resilience through praising efforts and</a:t>
            </a:r>
            <a:endParaRPr sz="1000" dirty="0"/>
          </a:p>
          <a:p>
            <a:pPr marL="0" lvl="0" indent="0" algn="l" rtl="0">
              <a:lnSpc>
                <a:spcPct val="100000"/>
              </a:lnSpc>
              <a:spcBef>
                <a:spcPts val="1600"/>
              </a:spcBef>
              <a:spcAft>
                <a:spcPts val="0"/>
              </a:spcAft>
              <a:buClr>
                <a:schemeClr val="dk1"/>
              </a:buClr>
              <a:buSzPts val="1100"/>
              <a:buFont typeface="Arial"/>
              <a:buNone/>
            </a:pPr>
            <a:r>
              <a:rPr lang="en" sz="1000" dirty="0"/>
              <a:t>aiming high to challenge pupils of all ability levels. We regularly make positive contributions in our community as a school (visits to</a:t>
            </a:r>
            <a:endParaRPr sz="1000" dirty="0"/>
          </a:p>
          <a:p>
            <a:pPr marL="0" lvl="0" indent="0" algn="l" rtl="0">
              <a:lnSpc>
                <a:spcPct val="100000"/>
              </a:lnSpc>
              <a:spcBef>
                <a:spcPts val="1600"/>
              </a:spcBef>
              <a:spcAft>
                <a:spcPts val="1600"/>
              </a:spcAft>
              <a:buNone/>
            </a:pPr>
            <a:r>
              <a:rPr lang="en" sz="1000" dirty="0"/>
              <a:t>homes, singing on special occasions, local nature walks).</a:t>
            </a:r>
            <a:endParaRPr sz="1000" dirty="0"/>
          </a:p>
        </p:txBody>
      </p:sp>
      <p:sp>
        <p:nvSpPr>
          <p:cNvPr id="253" name="Google Shape;253;p40"/>
          <p:cNvSpPr txBox="1"/>
          <p:nvPr/>
        </p:nvSpPr>
        <p:spPr>
          <a:xfrm>
            <a:off x="428625" y="389175"/>
            <a:ext cx="76581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School Evaluation Form- September 2019</a:t>
            </a:r>
            <a:endParaRPr>
              <a:highlight>
                <a:srgbClr val="FFFF00"/>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body" idx="1"/>
          </p:nvPr>
        </p:nvSpPr>
        <p:spPr>
          <a:xfrm>
            <a:off x="311700" y="742950"/>
            <a:ext cx="8520600" cy="3825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1100" dirty="0">
              <a:highlight>
                <a:srgbClr val="EAD1DC"/>
              </a:highlight>
            </a:endParaRPr>
          </a:p>
          <a:p>
            <a:pPr marL="0" lvl="0" indent="0" algn="ctr" rtl="0">
              <a:lnSpc>
                <a:spcPct val="100000"/>
              </a:lnSpc>
              <a:spcBef>
                <a:spcPts val="1600"/>
              </a:spcBef>
              <a:spcAft>
                <a:spcPts val="0"/>
              </a:spcAft>
              <a:buClr>
                <a:schemeClr val="dk1"/>
              </a:buClr>
              <a:buSzPts val="1100"/>
              <a:buFont typeface="Arial"/>
              <a:buNone/>
            </a:pPr>
            <a:r>
              <a:rPr lang="en" sz="1100" dirty="0"/>
              <a:t>Fundamental British (World) values</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Through our programme of assemblies/focuses throughout the year, pupils are introduced to a set of values (St Anne’s Catholic</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Primary School Child Focus) that we believe all children need to become effective and responsible members of our society. We had</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a Visit from Kal for Sikhism week and this in conjunction with other trips and discussions has provided pupils with opportunities to</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understand a wide range of different cultures and this has intensified their appreciation of the diversity of modern Britain and</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made them more sensitive and aware of the need to celebrate differences and shared values. As a result, pupils have a good</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understanding of the need for tolerance and respect. (Everyman/Playhouse Chinese New Year Workshop + Irish Immigration to</a:t>
            </a:r>
            <a:endParaRPr sz="1100" dirty="0"/>
          </a:p>
          <a:p>
            <a:pPr marL="0" lvl="0" indent="0" algn="ctr" rtl="0">
              <a:lnSpc>
                <a:spcPct val="100000"/>
              </a:lnSpc>
              <a:spcBef>
                <a:spcPts val="1600"/>
              </a:spcBef>
              <a:spcAft>
                <a:spcPts val="0"/>
              </a:spcAft>
              <a:buClr>
                <a:schemeClr val="dk1"/>
              </a:buClr>
              <a:buSzPts val="1100"/>
              <a:buFont typeface="Arial"/>
              <a:buNone/>
            </a:pPr>
            <a:r>
              <a:rPr lang="en" sz="1100" dirty="0"/>
              <a:t>Liverpool during the Victorian Era). We also have linked every class in the school to a country to improve knowledge and be aware</a:t>
            </a:r>
            <a:endParaRPr sz="1100" dirty="0"/>
          </a:p>
          <a:p>
            <a:pPr marL="0" lvl="0" indent="0" algn="ctr" rtl="0">
              <a:lnSpc>
                <a:spcPct val="100000"/>
              </a:lnSpc>
              <a:spcBef>
                <a:spcPts val="1600"/>
              </a:spcBef>
              <a:spcAft>
                <a:spcPts val="1600"/>
              </a:spcAft>
              <a:buNone/>
            </a:pPr>
            <a:r>
              <a:rPr lang="en" sz="1100" dirty="0"/>
              <a:t>of the different cultures across the world.</a:t>
            </a:r>
            <a:endParaRPr sz="1100" dirty="0"/>
          </a:p>
        </p:txBody>
      </p:sp>
      <p:sp>
        <p:nvSpPr>
          <p:cNvPr id="259" name="Google Shape;259;p41"/>
          <p:cNvSpPr txBox="1"/>
          <p:nvPr/>
        </p:nvSpPr>
        <p:spPr>
          <a:xfrm>
            <a:off x="933450" y="265350"/>
            <a:ext cx="76581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School Evaluation Form- September 2019</a:t>
            </a:r>
            <a:endParaRPr>
              <a:highlight>
                <a:srgbClr val="FFFF00"/>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body" idx="1"/>
          </p:nvPr>
        </p:nvSpPr>
        <p:spPr>
          <a:xfrm>
            <a:off x="311700" y="601300"/>
            <a:ext cx="8520600" cy="4272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900" dirty="0"/>
              <a:t>Healthy living</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As well as promoting this daily, we have themed weeks throughout the year which promote this, in which we have cross curricular</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links to focus on common themes. Over the years we have focused on healthy living and linked all our subjects towards this. We</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invited different providers into school to promote different sports and encourage a healthy lifestyle. We regularly invite parents</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and children to join staff on focused parkruns (adult 5k children’s 3K). We provide a wide range of sports in school and as many</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extra - curricular clubs and taster sessions to cater for all interests to promote a healthy active lifestyle (see PE breakdown reports</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on our website). The constant right choices are talked about regularly in class and whole school assemblies to promote healthy</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living. During theme week science and DT are planned around the healthy week with a healthy focus.</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Through our curriculum, ethos and positive behaviour management policy, pupils believe strongly that they have a voice and their</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opinions will be listened and responded to. They feel part of our school community and therefore want to make a positive</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contribution to the life of the school. Through a focus on PSHE on developing self-awareness and interpersonal skills, pupils behave</a:t>
            </a:r>
            <a:endParaRPr sz="900" dirty="0"/>
          </a:p>
          <a:p>
            <a:pPr marL="0" lvl="0" indent="0" algn="ctr" rtl="0">
              <a:lnSpc>
                <a:spcPct val="100000"/>
              </a:lnSpc>
              <a:spcBef>
                <a:spcPts val="1600"/>
              </a:spcBef>
              <a:spcAft>
                <a:spcPts val="0"/>
              </a:spcAft>
              <a:buClr>
                <a:schemeClr val="dk1"/>
              </a:buClr>
              <a:buSzPts val="1100"/>
              <a:buFont typeface="Arial"/>
              <a:buNone/>
            </a:pPr>
            <a:r>
              <a:rPr lang="en" sz="900" dirty="0"/>
              <a:t>with integrity and are increasingly more mature, sensible and supportive to each other.</a:t>
            </a:r>
            <a:endParaRPr sz="900" dirty="0"/>
          </a:p>
          <a:p>
            <a:pPr marL="0" lvl="0" indent="0" algn="ctr" rtl="0">
              <a:lnSpc>
                <a:spcPct val="100000"/>
              </a:lnSpc>
              <a:spcBef>
                <a:spcPts val="1600"/>
              </a:spcBef>
              <a:spcAft>
                <a:spcPts val="1600"/>
              </a:spcAft>
              <a:buNone/>
            </a:pPr>
            <a:endParaRPr sz="600" dirty="0"/>
          </a:p>
        </p:txBody>
      </p:sp>
      <p:sp>
        <p:nvSpPr>
          <p:cNvPr id="265" name="Google Shape;265;p42"/>
          <p:cNvSpPr txBox="1"/>
          <p:nvPr/>
        </p:nvSpPr>
        <p:spPr>
          <a:xfrm>
            <a:off x="904875" y="123825"/>
            <a:ext cx="7658100" cy="4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School Evaluation Form- September 2019</a:t>
            </a:r>
            <a:endParaRPr>
              <a:highlight>
                <a:srgbClr val="FFFF00"/>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body" idx="1"/>
          </p:nvPr>
        </p:nvSpPr>
        <p:spPr>
          <a:xfrm>
            <a:off x="333375" y="114250"/>
            <a:ext cx="8572500" cy="4705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800" dirty="0"/>
              <a:t>As a school we constantly reinforce the need for living healthy and how to keep mentally and physically healthy. We also teach age-</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appropriate relationship and sex education. We employ a Learning Mentor who works extremely closely with vulnerable children</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and their families; listening to their problems and providing practical solutions to these problems and building close links with a</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range of other agencies. These include: Social Care, Police, CAMHS (Mental Health Team), Sure Start and the Educational</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Psychologist, resulting in children and their families having the appropriate support at a time when they have major worries and</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concerns. In addition to our PE curriculum, all pupils are encouraged to be physically active by walking/jogging and running a ‘Daily</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Mile’ and through taking part in the broad range of extra-curricular sporting and physical activities on offer. As a result, pupils are</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well supported pastorally. They know how to eat healthily, maintain an active lifestyle and keep physically and mentally healthy.</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They have an age-appropriate understanding of healthy relationships through our ‘Journey in Love (RSE programme)’. More</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recently we have been trying to encourage our children to walk to school with an emphasis on (Wednesday) WOW which is also</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aimed at reducing traffic outside our school.</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We continue to develop our pupils to be: happy, confident and respectful who contribute positively to their community. We</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actively celebrate diversity, highlighting the diverse culture of our world through assemblies, display and specific focused activities</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(e.g theme weeks RWC). We work with outside providers to build resilience, team work and character. This underpins the whole</a:t>
            </a:r>
            <a:endParaRPr sz="800" dirty="0"/>
          </a:p>
          <a:p>
            <a:pPr marL="0" lvl="0" indent="0" algn="ctr" rtl="0">
              <a:lnSpc>
                <a:spcPct val="100000"/>
              </a:lnSpc>
              <a:spcBef>
                <a:spcPts val="1600"/>
              </a:spcBef>
              <a:spcAft>
                <a:spcPts val="0"/>
              </a:spcAft>
              <a:buClr>
                <a:schemeClr val="dk1"/>
              </a:buClr>
              <a:buSzPts val="1100"/>
              <a:buFont typeface="Arial"/>
              <a:buNone/>
            </a:pPr>
            <a:r>
              <a:rPr lang="en" sz="800" dirty="0"/>
              <a:t>school approach to promoting resilience through praising efforts and aiming to challenge pupils of all ability levels.</a:t>
            </a:r>
            <a:endParaRPr sz="800" dirty="0"/>
          </a:p>
          <a:p>
            <a:pPr marL="0" lvl="0" indent="0" algn="l" rtl="0">
              <a:spcBef>
                <a:spcPts val="1600"/>
              </a:spcBef>
              <a:spcAft>
                <a:spcPts val="160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7318226" cy="4838700"/>
          </a:xfrm>
          <a:prstGeom prst="rect">
            <a:avLst/>
          </a:prstGeom>
          <a:noFill/>
          <a:ln>
            <a:noFill/>
          </a:ln>
        </p:spPr>
      </p:pic>
      <p:sp>
        <p:nvSpPr>
          <p:cNvPr id="276" name="Google Shape;276;p44"/>
          <p:cNvSpPr txBox="1"/>
          <p:nvPr/>
        </p:nvSpPr>
        <p:spPr>
          <a:xfrm>
            <a:off x="7470625" y="1454450"/>
            <a:ext cx="1454400" cy="24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We have also provided lots of numbers for mindfulness activities including</a:t>
            </a:r>
            <a:endParaRPr/>
          </a:p>
          <a:p>
            <a:pPr marL="0" lvl="0" indent="0" algn="ctr" rtl="0">
              <a:spcBef>
                <a:spcPts val="0"/>
              </a:spcBef>
              <a:spcAft>
                <a:spcPts val="0"/>
              </a:spcAft>
              <a:buNone/>
            </a:pPr>
            <a:r>
              <a:rPr lang="en"/>
              <a:t>charities that people can access for support.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30075" y="231750"/>
            <a:ext cx="3514900" cy="3608875"/>
          </a:xfrm>
          <a:prstGeom prst="rect">
            <a:avLst/>
          </a:prstGeom>
          <a:noFill/>
          <a:ln>
            <a:noFill/>
          </a:ln>
        </p:spPr>
      </p:pic>
      <p:sp>
        <p:nvSpPr>
          <p:cNvPr id="282" name="Google Shape;282;p45"/>
          <p:cNvSpPr txBox="1"/>
          <p:nvPr/>
        </p:nvSpPr>
        <p:spPr>
          <a:xfrm>
            <a:off x="2612025" y="1084250"/>
            <a:ext cx="4178400" cy="16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Mrs Revell our Learning Mentor is also our emotional first aider...</a:t>
            </a:r>
            <a:endParaRPr/>
          </a:p>
        </p:txBody>
      </p:sp>
      <p:pic>
        <p:nvPicPr>
          <p:cNvPr id="283" name="Google Shape;283;p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3524100"/>
            <a:ext cx="8839200" cy="1327234"/>
          </a:xfrm>
          <a:prstGeom prst="rect">
            <a:avLst/>
          </a:prstGeom>
          <a:noFill/>
          <a:ln>
            <a:noFill/>
          </a:ln>
        </p:spPr>
      </p:pic>
      <p:sp>
        <p:nvSpPr>
          <p:cNvPr id="284" name="Google Shape;284;p45"/>
          <p:cNvSpPr txBox="1"/>
          <p:nvPr/>
        </p:nvSpPr>
        <p:spPr>
          <a:xfrm>
            <a:off x="2393250" y="2697350"/>
            <a:ext cx="6135300" cy="72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On our website, we have uploaded mindfulness resources for the children and families to access at different times throughtout the year.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body" idx="1"/>
          </p:nvPr>
        </p:nvSpPr>
        <p:spPr>
          <a:xfrm>
            <a:off x="311700" y="196475"/>
            <a:ext cx="8520600" cy="43230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dirty="0">
                <a:solidFill>
                  <a:srgbClr val="252525"/>
                </a:solidFill>
                <a:highlight>
                  <a:srgbClr val="00FF00"/>
                </a:highlight>
              </a:rPr>
              <a:t>2.6 The strategy and vision statement are communicated to the whole-school community.</a:t>
            </a:r>
            <a:endParaRPr sz="1400" u="sng" dirty="0">
              <a:solidFill>
                <a:srgbClr val="FF0000"/>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r>
              <a:rPr lang="en" sz="1600" dirty="0">
                <a:solidFill>
                  <a:srgbClr val="000000"/>
                </a:solidFill>
              </a:rPr>
              <a:t>Our website is constantly updated and there is a whole section on well being: </a:t>
            </a:r>
            <a:r>
              <a:rPr lang="en" sz="1500" u="sng" dirty="0">
                <a:solidFill>
                  <a:schemeClr val="hlink"/>
                </a:solidFill>
                <a:hlinkClick r:id="rId3"/>
              </a:rPr>
              <a:t>http://stannesprimaryknowsley.co.uk/wellbeing/</a:t>
            </a:r>
            <a:r>
              <a:rPr lang="en" sz="1600" dirty="0">
                <a:solidFill>
                  <a:srgbClr val="000000"/>
                </a:solidFill>
              </a:rPr>
              <a:t> </a:t>
            </a:r>
            <a:endParaRPr sz="16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600" dirty="0">
                <a:solidFill>
                  <a:srgbClr val="000000"/>
                </a:solidFill>
              </a:rPr>
              <a:t>Our Parent App sends regular updates to our families about well being and what we are doing as a school, however we felt people did not engage so we have used other avenues. </a:t>
            </a:r>
            <a:endParaRPr sz="16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600" dirty="0">
                <a:solidFill>
                  <a:srgbClr val="000000"/>
                </a:solidFill>
              </a:rPr>
              <a:t>In our school newsletter we have a  focus on well being. This happens weekly giving tips, techniques and general advice.</a:t>
            </a:r>
            <a:endParaRPr sz="16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600" dirty="0">
                <a:solidFill>
                  <a:srgbClr val="000000"/>
                </a:solidFill>
              </a:rPr>
              <a:t>We communicate our vision and strategy to parents, staff and pupils - this is constantly highlighted through our twitter feed, our school app and ‘Seesaw’. A search of our twitter feed through #sacpskwb or #sacpskwellbeing will provide ongoing evidence about what we do as a school.</a:t>
            </a:r>
            <a:endParaRPr sz="16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600" dirty="0">
                <a:solidFill>
                  <a:srgbClr val="000000"/>
                </a:solidFill>
              </a:rPr>
              <a:t>A copy of a recent newsletter is in a documentation email. Check newsletters on our website.</a:t>
            </a:r>
            <a:endParaRPr sz="16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975"/>
              </a:spcAft>
              <a:buClr>
                <a:schemeClr val="dk1"/>
              </a:buClr>
              <a:buSzPts val="1100"/>
              <a:buFont typeface="Arial"/>
              <a:buNone/>
            </a:pPr>
            <a:endParaRPr sz="1200"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7638" y="494425"/>
            <a:ext cx="8848725" cy="3937775"/>
          </a:xfrm>
          <a:prstGeom prst="rect">
            <a:avLst/>
          </a:prstGeom>
          <a:noFill/>
          <a:ln>
            <a:noFill/>
          </a:ln>
        </p:spPr>
      </p:pic>
      <p:sp>
        <p:nvSpPr>
          <p:cNvPr id="295" name="Google Shape;295;p47"/>
          <p:cNvSpPr txBox="1"/>
          <p:nvPr/>
        </p:nvSpPr>
        <p:spPr>
          <a:xfrm>
            <a:off x="152363" y="4432200"/>
            <a:ext cx="8848800" cy="71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Our school website is a great platform for communication and is updated regularly.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868925" y="0"/>
            <a:ext cx="73859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8"/>
          <p:cNvPicPr preferRelativeResize="0"/>
          <p:nvPr/>
        </p:nvPicPr>
        <p:blipFill>
          <a:blip r:embed="rId3">
            <a:alphaModFix/>
          </a:blip>
          <a:stretch>
            <a:fillRect/>
          </a:stretch>
        </p:blipFill>
        <p:spPr>
          <a:xfrm>
            <a:off x="152400" y="152400"/>
            <a:ext cx="7277100" cy="2590800"/>
          </a:xfrm>
          <a:prstGeom prst="rect">
            <a:avLst/>
          </a:prstGeom>
          <a:noFill/>
          <a:ln>
            <a:noFill/>
          </a:ln>
        </p:spPr>
      </p:pic>
      <p:sp>
        <p:nvSpPr>
          <p:cNvPr id="301" name="Google Shape;301;p48"/>
          <p:cNvSpPr txBox="1"/>
          <p:nvPr/>
        </p:nvSpPr>
        <p:spPr>
          <a:xfrm>
            <a:off x="7512025" y="861300"/>
            <a:ext cx="1415400" cy="117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We send out a weekly newsletter to families...</a:t>
            </a:r>
            <a:endParaRPr/>
          </a:p>
        </p:txBody>
      </p:sp>
      <p:pic>
        <p:nvPicPr>
          <p:cNvPr id="302" name="Google Shape;302;p4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50525" y="2839550"/>
            <a:ext cx="1898916" cy="2095500"/>
          </a:xfrm>
          <a:prstGeom prst="rect">
            <a:avLst/>
          </a:prstGeom>
          <a:noFill/>
          <a:ln>
            <a:noFill/>
          </a:ln>
        </p:spPr>
      </p:pic>
      <p:sp>
        <p:nvSpPr>
          <p:cNvPr id="303" name="Google Shape;303;p48"/>
          <p:cNvSpPr txBox="1"/>
          <p:nvPr/>
        </p:nvSpPr>
        <p:spPr>
          <a:xfrm>
            <a:off x="2212600" y="3300800"/>
            <a:ext cx="1415400" cy="117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We have parish newsletters that we share...</a:t>
            </a:r>
            <a:endParaRPr/>
          </a:p>
        </p:txBody>
      </p:sp>
      <p:pic>
        <p:nvPicPr>
          <p:cNvPr id="304" name="Google Shape;304;p4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341000" y="2839550"/>
            <a:ext cx="2095500" cy="2095500"/>
          </a:xfrm>
          <a:prstGeom prst="rect">
            <a:avLst/>
          </a:prstGeom>
          <a:noFill/>
          <a:ln>
            <a:noFill/>
          </a:ln>
        </p:spPr>
      </p:pic>
      <p:sp>
        <p:nvSpPr>
          <p:cNvPr id="305" name="Google Shape;305;p48"/>
          <p:cNvSpPr txBox="1"/>
          <p:nvPr/>
        </p:nvSpPr>
        <p:spPr>
          <a:xfrm>
            <a:off x="6823550" y="3181700"/>
            <a:ext cx="1899000" cy="1411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We use the seesaw app to communicate with families and celebrate their child’s work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9"/>
          <p:cNvPicPr preferRelativeResize="0"/>
          <p:nvPr/>
        </p:nvPicPr>
        <p:blipFill>
          <a:blip r:embed="rId3">
            <a:alphaModFix/>
          </a:blip>
          <a:stretch>
            <a:fillRect/>
          </a:stretch>
        </p:blipFill>
        <p:spPr>
          <a:xfrm>
            <a:off x="741025" y="166400"/>
            <a:ext cx="4598675" cy="2519400"/>
          </a:xfrm>
          <a:prstGeom prst="rect">
            <a:avLst/>
          </a:prstGeom>
          <a:noFill/>
          <a:ln>
            <a:noFill/>
          </a:ln>
        </p:spPr>
      </p:pic>
      <p:sp>
        <p:nvSpPr>
          <p:cNvPr id="311" name="Google Shape;311;p49"/>
          <p:cNvSpPr txBox="1"/>
          <p:nvPr/>
        </p:nvSpPr>
        <p:spPr>
          <a:xfrm>
            <a:off x="5493875" y="956600"/>
            <a:ext cx="2985300" cy="9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We use parentapp to communicate with the families...</a:t>
            </a:r>
            <a:endParaRPr/>
          </a:p>
        </p:txBody>
      </p:sp>
      <p:pic>
        <p:nvPicPr>
          <p:cNvPr id="312" name="Google Shape;312;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03450" y="2202150"/>
            <a:ext cx="3499500" cy="2592439"/>
          </a:xfrm>
          <a:prstGeom prst="rect">
            <a:avLst/>
          </a:prstGeom>
          <a:noFill/>
          <a:ln>
            <a:noFill/>
          </a:ln>
        </p:spPr>
      </p:pic>
      <p:sp>
        <p:nvSpPr>
          <p:cNvPr id="313" name="Google Shape;313;p49"/>
          <p:cNvSpPr txBox="1"/>
          <p:nvPr/>
        </p:nvSpPr>
        <p:spPr>
          <a:xfrm>
            <a:off x="923225" y="2930950"/>
            <a:ext cx="2985300" cy="9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We are very active as a school community on twitter...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a:spLocks noGrp="1"/>
          </p:cNvSpPr>
          <p:nvPr>
            <p:ph type="body" idx="1"/>
          </p:nvPr>
        </p:nvSpPr>
        <p:spPr>
          <a:xfrm>
            <a:off x="311700" y="319450"/>
            <a:ext cx="8520600" cy="54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a:solidFill>
                  <a:schemeClr val="dk1"/>
                </a:solidFill>
              </a:rPr>
              <a:t>Our school staff, families and former pupils enjoy coming together to take part in this weekly, positive and welcoming local event helping to enhance their health and happiness in the great outdoors.</a:t>
            </a:r>
            <a:endParaRPr/>
          </a:p>
        </p:txBody>
      </p:sp>
      <p:pic>
        <p:nvPicPr>
          <p:cNvPr id="319" name="Google Shape;319;p50"/>
          <p:cNvPicPr preferRelativeResize="0"/>
          <p:nvPr/>
        </p:nvPicPr>
        <p:blipFill>
          <a:blip r:embed="rId3">
            <a:alphaModFix/>
          </a:blip>
          <a:stretch>
            <a:fillRect/>
          </a:stretch>
        </p:blipFill>
        <p:spPr>
          <a:xfrm>
            <a:off x="152400" y="1421725"/>
            <a:ext cx="2867025" cy="2743325"/>
          </a:xfrm>
          <a:prstGeom prst="rect">
            <a:avLst/>
          </a:prstGeom>
          <a:noFill/>
          <a:ln>
            <a:noFill/>
          </a:ln>
        </p:spPr>
      </p:pic>
      <p:pic>
        <p:nvPicPr>
          <p:cNvPr id="320" name="Google Shape;320;p50"/>
          <p:cNvPicPr preferRelativeResize="0"/>
          <p:nvPr/>
        </p:nvPicPr>
        <p:blipFill>
          <a:blip r:embed="rId4">
            <a:alphaModFix/>
          </a:blip>
          <a:stretch>
            <a:fillRect/>
          </a:stretch>
        </p:blipFill>
        <p:spPr>
          <a:xfrm>
            <a:off x="3171825" y="1011850"/>
            <a:ext cx="5429250" cy="1762125"/>
          </a:xfrm>
          <a:prstGeom prst="rect">
            <a:avLst/>
          </a:prstGeom>
          <a:noFill/>
          <a:ln>
            <a:noFill/>
          </a:ln>
        </p:spPr>
      </p:pic>
      <p:pic>
        <p:nvPicPr>
          <p:cNvPr id="321" name="Google Shape;321;p5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90750" y="2926375"/>
            <a:ext cx="2090534" cy="2064725"/>
          </a:xfrm>
          <a:prstGeom prst="rect">
            <a:avLst/>
          </a:prstGeom>
          <a:noFill/>
          <a:ln>
            <a:noFill/>
          </a:ln>
        </p:spPr>
      </p:pic>
      <p:pic>
        <p:nvPicPr>
          <p:cNvPr id="322" name="Google Shape;322;p5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607388" y="2926375"/>
            <a:ext cx="1929227" cy="206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1"/>
          <p:cNvSpPr txBox="1">
            <a:spLocks noGrp="1"/>
          </p:cNvSpPr>
          <p:nvPr>
            <p:ph type="body" idx="1"/>
          </p:nvPr>
        </p:nvSpPr>
        <p:spPr>
          <a:xfrm>
            <a:off x="311700" y="396875"/>
            <a:ext cx="8520600" cy="41073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a:solidFill>
                  <a:srgbClr val="252525"/>
                </a:solidFill>
                <a:highlight>
                  <a:srgbClr val="00FF00"/>
                </a:highlight>
              </a:rPr>
              <a:t>2.7 EVALUATION: The SLT has identified a clear set of outcomes for measuring the impact of the strategy and progress towards them is monitored and appropriate follow-up action is taken.</a:t>
            </a:r>
            <a:endParaRPr sz="140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Our strategy is to incorporate the five steps to wellbeing into every school day life and to involve the whole community: </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This is monitored weekly through observations and feedback to other stakeholders through our weekly newsletter or from app feedback - see documentation from email</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400">
                <a:solidFill>
                  <a:srgbClr val="000000"/>
                </a:solidFill>
              </a:rPr>
              <a:t>Monitoring is constant and discussed regularly with key members of staff liaising  (key members are constantly visual in school to children and adults). Acting upon feedback and putting extra measures in place: Yoga club (for selected children), running club, mindfulness, </a:t>
            </a:r>
            <a:endParaRPr sz="140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400">
              <a:solidFill>
                <a:srgbClr val="000000"/>
              </a:solidFill>
            </a:endParaRPr>
          </a:p>
          <a:p>
            <a:pPr marL="0" lvl="0" indent="0" algn="l" rtl="0">
              <a:lnSpc>
                <a:spcPct val="100000"/>
              </a:lnSpc>
              <a:spcBef>
                <a:spcPts val="1400"/>
              </a:spcBef>
              <a:spcAft>
                <a:spcPts val="975"/>
              </a:spcAft>
              <a:buClr>
                <a:schemeClr val="dk1"/>
              </a:buClr>
              <a:buSzPts val="1100"/>
              <a:buFont typeface="Arial"/>
              <a:buNone/>
            </a:pPr>
            <a:r>
              <a:rPr lang="en" sz="1400">
                <a:solidFill>
                  <a:srgbClr val="000000"/>
                </a:solidFill>
              </a:rPr>
              <a:t>Evidence in our newsletters, staff 1:1s, APP,</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a:spLocks noGrp="1"/>
          </p:cNvSpPr>
          <p:nvPr>
            <p:ph type="body" idx="1"/>
          </p:nvPr>
        </p:nvSpPr>
        <p:spPr>
          <a:xfrm>
            <a:off x="214575" y="363825"/>
            <a:ext cx="8520600" cy="40368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950" b="1" dirty="0">
                <a:solidFill>
                  <a:srgbClr val="252525"/>
                </a:solidFill>
              </a:rPr>
              <a:t>Objective 3</a:t>
            </a:r>
            <a:endParaRPr sz="1950" b="1" dirty="0">
              <a:solidFill>
                <a:srgbClr val="252525"/>
              </a:solidFill>
            </a:endParaRPr>
          </a:p>
          <a:p>
            <a:pPr marL="0" lvl="0" indent="0" algn="l" rtl="0">
              <a:lnSpc>
                <a:spcPct val="100000"/>
              </a:lnSpc>
              <a:spcBef>
                <a:spcPts val="1400"/>
              </a:spcBef>
              <a:spcAft>
                <a:spcPts val="0"/>
              </a:spcAft>
              <a:buClr>
                <a:schemeClr val="dk1"/>
              </a:buClr>
              <a:buSzPts val="1100"/>
              <a:buFont typeface="Arial"/>
              <a:buNone/>
            </a:pPr>
            <a:r>
              <a:rPr lang="en" sz="1200" b="1" dirty="0">
                <a:solidFill>
                  <a:srgbClr val="252525"/>
                </a:solidFill>
              </a:rPr>
              <a:t>The school has a positive culture which regards emotional wellbeing and mental health as the responsibility of all.</a:t>
            </a:r>
            <a:endParaRPr sz="1200" dirty="0">
              <a:solidFill>
                <a:srgbClr val="FF0000"/>
              </a:solidFill>
            </a:endParaRPr>
          </a:p>
          <a:p>
            <a:pPr marL="0" lvl="0" indent="0" algn="l" rtl="0">
              <a:lnSpc>
                <a:spcPct val="100000"/>
              </a:lnSpc>
              <a:spcBef>
                <a:spcPts val="1400"/>
              </a:spcBef>
              <a:spcAft>
                <a:spcPts val="0"/>
              </a:spcAft>
              <a:buNone/>
            </a:pPr>
            <a:r>
              <a:rPr lang="en" sz="1200" dirty="0">
                <a:solidFill>
                  <a:srgbClr val="252525"/>
                </a:solidFill>
                <a:highlight>
                  <a:srgbClr val="00FF00"/>
                </a:highlight>
              </a:rPr>
              <a:t>3.1 The school takes steps to create an awareness across the whole school community of the importance of emotional wellbeing and mental health, including its impact on academic performance.</a:t>
            </a:r>
            <a:endParaRPr sz="1200" dirty="0">
              <a:solidFill>
                <a:srgbClr val="FF0000"/>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latin typeface="Impact"/>
                <a:ea typeface="Impact"/>
                <a:cs typeface="Impact"/>
                <a:sym typeface="Impact"/>
              </a:rPr>
              <a:t>Wellbeing section on website </a:t>
            </a:r>
            <a:endParaRPr sz="1200" dirty="0">
              <a:solidFill>
                <a:srgbClr val="000000"/>
              </a:solidFill>
              <a:latin typeface="Impact"/>
              <a:ea typeface="Impact"/>
              <a:cs typeface="Impact"/>
              <a:sym typeface="Impact"/>
            </a:endParaRPr>
          </a:p>
          <a:p>
            <a:pPr marL="0" lvl="0" indent="0" algn="l" rtl="0">
              <a:lnSpc>
                <a:spcPct val="100000"/>
              </a:lnSpc>
              <a:spcBef>
                <a:spcPts val="1400"/>
              </a:spcBef>
              <a:spcAft>
                <a:spcPts val="975"/>
              </a:spcAft>
              <a:buClr>
                <a:schemeClr val="dk1"/>
              </a:buClr>
              <a:buSzPts val="1100"/>
              <a:buFont typeface="Arial"/>
              <a:buNone/>
            </a:pPr>
            <a:endParaRPr dirty="0"/>
          </a:p>
        </p:txBody>
      </p:sp>
      <p:pic>
        <p:nvPicPr>
          <p:cNvPr id="355" name="Google Shape;355;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76800" y="1970638"/>
            <a:ext cx="3702275" cy="1202225"/>
          </a:xfrm>
          <a:prstGeom prst="rect">
            <a:avLst/>
          </a:prstGeom>
          <a:noFill/>
          <a:ln>
            <a:noFill/>
          </a:ln>
        </p:spPr>
      </p:pic>
      <p:pic>
        <p:nvPicPr>
          <p:cNvPr id="356" name="Google Shape;356;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424950" y="3876125"/>
            <a:ext cx="5014200" cy="1062200"/>
          </a:xfrm>
          <a:prstGeom prst="rect">
            <a:avLst/>
          </a:prstGeom>
          <a:noFill/>
          <a:ln>
            <a:noFill/>
          </a:ln>
        </p:spPr>
      </p:pic>
      <p:pic>
        <p:nvPicPr>
          <p:cNvPr id="357" name="Google Shape;357;p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4575" y="2293407"/>
            <a:ext cx="1669800" cy="2318495"/>
          </a:xfrm>
          <a:prstGeom prst="rect">
            <a:avLst/>
          </a:prstGeom>
          <a:noFill/>
          <a:ln>
            <a:noFill/>
          </a:ln>
        </p:spPr>
      </p:pic>
      <p:sp>
        <p:nvSpPr>
          <p:cNvPr id="358" name="Google Shape;358;p55"/>
          <p:cNvSpPr txBox="1"/>
          <p:nvPr/>
        </p:nvSpPr>
        <p:spPr>
          <a:xfrm>
            <a:off x="1785137" y="3033822"/>
            <a:ext cx="891300" cy="5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...School Displays</a:t>
            </a:r>
            <a:endParaRPr dirty="0"/>
          </a:p>
        </p:txBody>
      </p:sp>
      <p:sp>
        <p:nvSpPr>
          <p:cNvPr id="359" name="Google Shape;359;p55"/>
          <p:cNvSpPr txBox="1"/>
          <p:nvPr/>
        </p:nvSpPr>
        <p:spPr>
          <a:xfrm>
            <a:off x="2207868" y="3989500"/>
            <a:ext cx="1669800" cy="4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Attendance at workshops...</a:t>
            </a:r>
            <a:endParaRPr dirty="0"/>
          </a:p>
        </p:txBody>
      </p:sp>
      <p:sp>
        <p:nvSpPr>
          <p:cNvPr id="360" name="Google Shape;360;p55"/>
          <p:cNvSpPr txBox="1"/>
          <p:nvPr/>
        </p:nvSpPr>
        <p:spPr>
          <a:xfrm>
            <a:off x="3876800" y="3290950"/>
            <a:ext cx="4858500" cy="4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We promote mental health in school through our 5 steps to wellbeing. We have weekly challenges which forcus on being active</a:t>
            </a:r>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6"/>
          <p:cNvSpPr txBox="1">
            <a:spLocks noGrp="1"/>
          </p:cNvSpPr>
          <p:nvPr>
            <p:ph type="body" idx="1"/>
          </p:nvPr>
        </p:nvSpPr>
        <p:spPr>
          <a:xfrm>
            <a:off x="311700" y="409300"/>
            <a:ext cx="8520600" cy="41595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200" dirty="0">
                <a:solidFill>
                  <a:srgbClr val="252525"/>
                </a:solidFill>
                <a:highlight>
                  <a:srgbClr val="00FF00"/>
                </a:highlight>
              </a:rPr>
              <a:t>3.2 The whole-school community has contributed to the vision and strategy for emotional wellbeing and mental health.</a:t>
            </a:r>
            <a:endParaRPr sz="1200" dirty="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FF0000"/>
                </a:solidFill>
              </a:rPr>
              <a:t> </a:t>
            </a:r>
            <a:endParaRPr sz="1200" dirty="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975"/>
              </a:spcAft>
              <a:buClr>
                <a:schemeClr val="dk1"/>
              </a:buClr>
              <a:buSzPts val="1100"/>
              <a:buFont typeface="Arial"/>
              <a:buNone/>
            </a:pPr>
            <a:endParaRPr sz="1200" dirty="0">
              <a:solidFill>
                <a:srgbClr val="FF0000"/>
              </a:solidFill>
            </a:endParaRPr>
          </a:p>
        </p:txBody>
      </p:sp>
      <p:pic>
        <p:nvPicPr>
          <p:cNvPr id="366" name="Google Shape;366;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05425" y="970125"/>
            <a:ext cx="1966650" cy="1424725"/>
          </a:xfrm>
          <a:prstGeom prst="rect">
            <a:avLst/>
          </a:prstGeom>
          <a:noFill/>
          <a:ln>
            <a:noFill/>
          </a:ln>
        </p:spPr>
      </p:pic>
      <p:pic>
        <p:nvPicPr>
          <p:cNvPr id="367" name="Google Shape;367;p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7700" y="2607550"/>
            <a:ext cx="1337376" cy="2256476"/>
          </a:xfrm>
          <a:prstGeom prst="rect">
            <a:avLst/>
          </a:prstGeom>
          <a:noFill/>
          <a:ln>
            <a:noFill/>
          </a:ln>
        </p:spPr>
      </p:pic>
      <p:pic>
        <p:nvPicPr>
          <p:cNvPr id="368" name="Google Shape;368;p5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29798" y="2459050"/>
            <a:ext cx="2174276" cy="1655225"/>
          </a:xfrm>
          <a:prstGeom prst="rect">
            <a:avLst/>
          </a:prstGeom>
          <a:noFill/>
          <a:ln>
            <a:noFill/>
          </a:ln>
        </p:spPr>
      </p:pic>
      <p:pic>
        <p:nvPicPr>
          <p:cNvPr id="369" name="Google Shape;369;p5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261164" y="1036626"/>
            <a:ext cx="1035924" cy="1468227"/>
          </a:xfrm>
          <a:prstGeom prst="rect">
            <a:avLst/>
          </a:prstGeom>
          <a:noFill/>
          <a:ln>
            <a:noFill/>
          </a:ln>
        </p:spPr>
      </p:pic>
      <p:pic>
        <p:nvPicPr>
          <p:cNvPr id="371" name="Google Shape;371;p5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967757" y="2818887"/>
            <a:ext cx="1896700" cy="1690613"/>
          </a:xfrm>
          <a:prstGeom prst="rect">
            <a:avLst/>
          </a:prstGeom>
          <a:noFill/>
          <a:ln>
            <a:noFill/>
          </a:ln>
        </p:spPr>
      </p:pic>
      <p:pic>
        <p:nvPicPr>
          <p:cNvPr id="372" name="Google Shape;372;p56"/>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268072" y="986738"/>
            <a:ext cx="1236676" cy="1028175"/>
          </a:xfrm>
          <a:prstGeom prst="rect">
            <a:avLst/>
          </a:prstGeom>
          <a:noFill/>
          <a:ln>
            <a:noFill/>
          </a:ln>
        </p:spPr>
      </p:pic>
      <p:sp>
        <p:nvSpPr>
          <p:cNvPr id="373" name="Google Shape;373;p56"/>
          <p:cNvSpPr txBox="1"/>
          <p:nvPr/>
        </p:nvSpPr>
        <p:spPr>
          <a:xfrm>
            <a:off x="5872075" y="952425"/>
            <a:ext cx="1337400" cy="10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During lockdown the families and school have been enjoying the Joe wicks routine every morning</a:t>
            </a:r>
            <a:endParaRPr sz="1000"/>
          </a:p>
        </p:txBody>
      </p:sp>
      <p:sp>
        <p:nvSpPr>
          <p:cNvPr id="374" name="Google Shape;374;p56"/>
          <p:cNvSpPr txBox="1"/>
          <p:nvPr/>
        </p:nvSpPr>
        <p:spPr>
          <a:xfrm>
            <a:off x="6431150" y="4167150"/>
            <a:ext cx="2327700" cy="5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The children promoted positive messages using painted pebbles around the community.</a:t>
            </a:r>
            <a:endParaRPr sz="1000"/>
          </a:p>
        </p:txBody>
      </p:sp>
      <p:sp>
        <p:nvSpPr>
          <p:cNvPr id="375" name="Google Shape;375;p56"/>
          <p:cNvSpPr txBox="1"/>
          <p:nvPr/>
        </p:nvSpPr>
        <p:spPr>
          <a:xfrm>
            <a:off x="4054650" y="2504838"/>
            <a:ext cx="1966800" cy="7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56"/>
          <p:cNvSpPr txBox="1"/>
          <p:nvPr/>
        </p:nvSpPr>
        <p:spPr>
          <a:xfrm>
            <a:off x="4287425" y="2667250"/>
            <a:ext cx="4075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56"/>
          <p:cNvSpPr txBox="1"/>
          <p:nvPr/>
        </p:nvSpPr>
        <p:spPr>
          <a:xfrm>
            <a:off x="4012275" y="3028575"/>
            <a:ext cx="19668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Children and staff have a good awareness of what wellbeing involves within our school. Promoting the happiness and wellbeing of all around us, including ourselves.</a:t>
            </a:r>
            <a:endParaRPr sz="1000" dirty="0"/>
          </a:p>
        </p:txBody>
      </p:sp>
      <p:sp>
        <p:nvSpPr>
          <p:cNvPr id="378" name="Google Shape;378;p56"/>
          <p:cNvSpPr txBox="1"/>
          <p:nvPr/>
        </p:nvSpPr>
        <p:spPr>
          <a:xfrm>
            <a:off x="166925" y="1071113"/>
            <a:ext cx="1485900" cy="10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Please also see 4.1 for further evidence of this.</a:t>
            </a:r>
            <a:endParaRPr/>
          </a:p>
        </p:txBody>
      </p:sp>
      <p:sp>
        <p:nvSpPr>
          <p:cNvPr id="379" name="Google Shape;379;p56"/>
          <p:cNvSpPr txBox="1"/>
          <p:nvPr/>
        </p:nvSpPr>
        <p:spPr>
          <a:xfrm>
            <a:off x="364150" y="1904150"/>
            <a:ext cx="1836000" cy="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We have a buddy system in school with UKS2 pupils supporting KS1 pupils with behavioural and emotional support.</a:t>
            </a:r>
            <a:endParaRPr sz="800"/>
          </a:p>
        </p:txBody>
      </p:sp>
      <p:sp>
        <p:nvSpPr>
          <p:cNvPr id="380" name="Google Shape;380;p56"/>
          <p:cNvSpPr txBox="1"/>
          <p:nvPr/>
        </p:nvSpPr>
        <p:spPr>
          <a:xfrm>
            <a:off x="6267675" y="1948050"/>
            <a:ext cx="2718000" cy="5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Promoting wellbeing throughout lockdown, by encouraging lots of time outdoors as a family where possible.</a:t>
            </a:r>
            <a:endParaRPr sz="9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7"/>
          <p:cNvPicPr preferRelativeResize="0"/>
          <p:nvPr/>
        </p:nvPicPr>
        <p:blipFill>
          <a:blip r:embed="rId3">
            <a:alphaModFix/>
          </a:blip>
          <a:stretch>
            <a:fillRect/>
          </a:stretch>
        </p:blipFill>
        <p:spPr>
          <a:xfrm>
            <a:off x="238825" y="245950"/>
            <a:ext cx="5704775" cy="4587300"/>
          </a:xfrm>
          <a:prstGeom prst="rect">
            <a:avLst/>
          </a:prstGeom>
          <a:noFill/>
          <a:ln>
            <a:noFill/>
          </a:ln>
        </p:spPr>
      </p:pic>
      <p:sp>
        <p:nvSpPr>
          <p:cNvPr id="386" name="Google Shape;386;p57"/>
          <p:cNvSpPr txBox="1"/>
          <p:nvPr/>
        </p:nvSpPr>
        <p:spPr>
          <a:xfrm>
            <a:off x="5943600" y="485525"/>
            <a:ext cx="28686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We use mindfulness journals to promote and reflect on our own feelings and emotions. </a:t>
            </a:r>
            <a:endParaRPr/>
          </a:p>
        </p:txBody>
      </p:sp>
      <p:sp>
        <p:nvSpPr>
          <p:cNvPr id="387" name="Google Shape;387;p57"/>
          <p:cNvSpPr txBox="1"/>
          <p:nvPr/>
        </p:nvSpPr>
        <p:spPr>
          <a:xfrm>
            <a:off x="5970375" y="1569675"/>
            <a:ext cx="2775000" cy="18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Nicola Mitchell is a qualified yoga and mindfulness/meditation teacher for both adults and children. Her knowledge and expertise are drawn upon and used widely in our school.</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8550" y="134550"/>
            <a:ext cx="3092874" cy="2460825"/>
          </a:xfrm>
          <a:prstGeom prst="rect">
            <a:avLst/>
          </a:prstGeom>
          <a:noFill/>
          <a:ln>
            <a:noFill/>
          </a:ln>
        </p:spPr>
      </p:pic>
      <p:pic>
        <p:nvPicPr>
          <p:cNvPr id="393" name="Google Shape;393;p5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827573" y="437750"/>
            <a:ext cx="2207874" cy="2943824"/>
          </a:xfrm>
          <a:prstGeom prst="rect">
            <a:avLst/>
          </a:prstGeom>
          <a:noFill/>
          <a:ln>
            <a:noFill/>
          </a:ln>
        </p:spPr>
      </p:pic>
      <p:pic>
        <p:nvPicPr>
          <p:cNvPr id="394" name="Google Shape;394;p5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76355" y="268775"/>
            <a:ext cx="2040174" cy="2805224"/>
          </a:xfrm>
          <a:prstGeom prst="rect">
            <a:avLst/>
          </a:prstGeom>
          <a:noFill/>
          <a:ln>
            <a:noFill/>
          </a:ln>
        </p:spPr>
      </p:pic>
      <p:sp>
        <p:nvSpPr>
          <p:cNvPr id="395" name="Google Shape;395;p58"/>
          <p:cNvSpPr txBox="1"/>
          <p:nvPr/>
        </p:nvSpPr>
        <p:spPr>
          <a:xfrm>
            <a:off x="387150" y="2595375"/>
            <a:ext cx="27309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Promoting well-being through our collective worships.</a:t>
            </a:r>
            <a:endParaRPr/>
          </a:p>
        </p:txBody>
      </p:sp>
      <p:sp>
        <p:nvSpPr>
          <p:cNvPr id="396" name="Google Shape;396;p58"/>
          <p:cNvSpPr txBox="1"/>
          <p:nvPr/>
        </p:nvSpPr>
        <p:spPr>
          <a:xfrm>
            <a:off x="3731413" y="3486250"/>
            <a:ext cx="1873500" cy="10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CAFOD links promoting wellbeing within school and the wider community</a:t>
            </a:r>
            <a:endParaRPr/>
          </a:p>
        </p:txBody>
      </p:sp>
      <p:sp>
        <p:nvSpPr>
          <p:cNvPr id="397" name="Google Shape;397;p58"/>
          <p:cNvSpPr txBox="1"/>
          <p:nvPr/>
        </p:nvSpPr>
        <p:spPr>
          <a:xfrm>
            <a:off x="6276350" y="3273100"/>
            <a:ext cx="22851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Using our social media links to promote wellbeing for all.</a:t>
            </a:r>
            <a:endParaRPr/>
          </a:p>
        </p:txBody>
      </p:sp>
      <p:pic>
        <p:nvPicPr>
          <p:cNvPr id="398" name="Google Shape;398;p5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03775" y="3381575"/>
            <a:ext cx="2447652" cy="14348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9"/>
          <p:cNvSpPr txBox="1">
            <a:spLocks noGrp="1"/>
          </p:cNvSpPr>
          <p:nvPr>
            <p:ph type="body" idx="1"/>
          </p:nvPr>
        </p:nvSpPr>
        <p:spPr>
          <a:xfrm>
            <a:off x="311700" y="238800"/>
            <a:ext cx="8520600" cy="46659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a:solidFill>
                  <a:srgbClr val="252525"/>
                </a:solidFill>
                <a:highlight>
                  <a:srgbClr val="00FF00"/>
                </a:highlight>
              </a:rPr>
              <a:t>3.3 The whole-school community understands their role in promoting and protecting emotional wellbeing and mental health.</a:t>
            </a:r>
            <a:endParaRPr sz="1400">
              <a:solidFill>
                <a:srgbClr val="252525"/>
              </a:solidFill>
              <a:highlight>
                <a:srgbClr val="00FF00"/>
              </a:highlight>
            </a:endParaRPr>
          </a:p>
          <a:p>
            <a:pPr marL="0" lvl="0" indent="0" algn="l" rtl="0">
              <a:lnSpc>
                <a:spcPct val="100000"/>
              </a:lnSpc>
              <a:spcBef>
                <a:spcPts val="1400"/>
              </a:spcBef>
              <a:spcAft>
                <a:spcPts val="0"/>
              </a:spcAft>
              <a:buClr>
                <a:schemeClr val="dk1"/>
              </a:buClr>
              <a:buSzPts val="1100"/>
              <a:buFont typeface="Arial"/>
              <a:buNone/>
            </a:pPr>
            <a:r>
              <a:rPr lang="en" sz="1200" b="1">
                <a:solidFill>
                  <a:srgbClr val="000000"/>
                </a:solidFill>
              </a:rPr>
              <a:t>These are some of the strategies that we provide as a school:</a:t>
            </a:r>
            <a:endParaRPr sz="1200" b="1">
              <a:solidFill>
                <a:srgbClr val="000000"/>
              </a:solidFill>
            </a:endParaRPr>
          </a:p>
          <a:p>
            <a:pPr marL="457200" lvl="0" indent="-304800" algn="l" rtl="0">
              <a:lnSpc>
                <a:spcPct val="100000"/>
              </a:lnSpc>
              <a:spcBef>
                <a:spcPts val="1400"/>
              </a:spcBef>
              <a:spcAft>
                <a:spcPts val="0"/>
              </a:spcAft>
              <a:buClr>
                <a:srgbClr val="000000"/>
              </a:buClr>
              <a:buSzPts val="1200"/>
              <a:buChar char="●"/>
            </a:pPr>
            <a:r>
              <a:rPr lang="en" sz="1200">
                <a:solidFill>
                  <a:srgbClr val="000000"/>
                </a:solidFill>
              </a:rPr>
              <a:t>A Named adult as a ‘go to’ for children</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Restorative practice for all staff  1-1 with Maureen (Learning Mentor)</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Open door policy for children with our Learning Mentor</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We have a Wellbeing thermometer - Emotional check in at register.</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NSPCC posters/training/leaflets are on display throughout the school  Childline contact number. </a:t>
            </a:r>
            <a:endParaRPr sz="1200">
              <a:solidFill>
                <a:srgbClr val="000000"/>
              </a:solidFill>
            </a:endParaRPr>
          </a:p>
          <a:p>
            <a:pPr marL="457200" lvl="0" indent="-292100" algn="l" rtl="0">
              <a:lnSpc>
                <a:spcPct val="100000"/>
              </a:lnSpc>
              <a:spcBef>
                <a:spcPts val="0"/>
              </a:spcBef>
              <a:spcAft>
                <a:spcPts val="0"/>
              </a:spcAft>
              <a:buClr>
                <a:srgbClr val="000000"/>
              </a:buClr>
              <a:buSzPts val="1000"/>
              <a:buChar char="●"/>
            </a:pPr>
            <a:r>
              <a:rPr lang="en" sz="1200">
                <a:solidFill>
                  <a:srgbClr val="000000"/>
                </a:solidFill>
              </a:rPr>
              <a:t>Wellbeing info &amp; resources on newsletter and website.</a:t>
            </a:r>
            <a:r>
              <a:rPr lang="en" sz="1300" u="sng">
                <a:solidFill>
                  <a:srgbClr val="000000"/>
                </a:solidFill>
                <a:hlinkClick r:id="rId3"/>
              </a:rPr>
              <a:t>http://stannesprimaryknowsley.co.uk/wellbeing/resources-for-wellbeing/</a:t>
            </a:r>
            <a:r>
              <a:rPr lang="en" sz="1200">
                <a:solidFill>
                  <a:srgbClr val="000000"/>
                </a:solidFill>
              </a:rPr>
              <a:t> these are also posted via twitter</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PSHE included in a school weekly focus highlighted in two school gatherings and also in our newsletter. It is also highlighted on our staff google calendar</a:t>
            </a:r>
            <a:endParaRPr sz="1200">
              <a:solidFill>
                <a:srgbClr val="000000"/>
              </a:solidFill>
            </a:endParaRPr>
          </a:p>
          <a:p>
            <a:pPr marL="457200" lvl="0" indent="-292100" algn="l" rtl="0">
              <a:lnSpc>
                <a:spcPct val="100000"/>
              </a:lnSpc>
              <a:spcBef>
                <a:spcPts val="0"/>
              </a:spcBef>
              <a:spcAft>
                <a:spcPts val="0"/>
              </a:spcAft>
              <a:buClr>
                <a:srgbClr val="000000"/>
              </a:buClr>
              <a:buSzPts val="1000"/>
              <a:buChar char="●"/>
            </a:pPr>
            <a:r>
              <a:rPr lang="en" sz="1200">
                <a:solidFill>
                  <a:srgbClr val="000000"/>
                </a:solidFill>
              </a:rPr>
              <a:t>Mindfulness - Wellbeing advice and recommendations on website - for family and staff </a:t>
            </a:r>
            <a:r>
              <a:rPr lang="en" sz="1300" u="sng">
                <a:solidFill>
                  <a:srgbClr val="000000"/>
                </a:solidFill>
                <a:hlinkClick r:id="rId3"/>
              </a:rPr>
              <a:t>http://stannesprimaryknowsley.co.uk/wellbeing/resources-for-wellbeing/</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Model good behaviour from everyone at school (see behaviour policy)</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Transition support each year from class to the next class or across Key Stages</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 Circle Time takes place within school to discuss certain issues</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A big drive as a school to promote physical activity with the daily mile and getting active #activebodyactivemind</a:t>
            </a:r>
            <a:endParaRPr sz="1200">
              <a:solidFill>
                <a:srgbClr val="000000"/>
              </a:solidFill>
            </a:endParaRPr>
          </a:p>
          <a:p>
            <a:pPr marL="457200" lvl="0" indent="-304800" algn="l" rtl="0">
              <a:lnSpc>
                <a:spcPct val="100000"/>
              </a:lnSpc>
              <a:spcBef>
                <a:spcPts val="0"/>
              </a:spcBef>
              <a:spcAft>
                <a:spcPts val="0"/>
              </a:spcAft>
              <a:buClr>
                <a:srgbClr val="000000"/>
              </a:buClr>
              <a:buSzPts val="1200"/>
              <a:buChar char="●"/>
            </a:pPr>
            <a:r>
              <a:rPr lang="en" sz="1200">
                <a:solidFill>
                  <a:srgbClr val="000000"/>
                </a:solidFill>
              </a:rPr>
              <a:t>Please see the behaviour and relationship policy. </a:t>
            </a:r>
            <a:endParaRPr sz="1200">
              <a:solidFill>
                <a:srgbClr val="000000"/>
              </a:solidFill>
            </a:endParaRPr>
          </a:p>
          <a:p>
            <a:pPr marL="0" lvl="0" indent="0" algn="l" rtl="0">
              <a:spcBef>
                <a:spcPts val="975"/>
              </a:spcBef>
              <a:spcAft>
                <a:spcPts val="16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0"/>
          <p:cNvSpPr txBox="1">
            <a:spLocks noGrp="1"/>
          </p:cNvSpPr>
          <p:nvPr>
            <p:ph type="body" idx="1"/>
          </p:nvPr>
        </p:nvSpPr>
        <p:spPr>
          <a:xfrm>
            <a:off x="235500" y="422950"/>
            <a:ext cx="8520600" cy="22254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400">
                <a:solidFill>
                  <a:srgbClr val="252525"/>
                </a:solidFill>
                <a:highlight>
                  <a:srgbClr val="00FF00"/>
                </a:highlight>
              </a:rPr>
              <a:t>3.4 An accountability framework clearly sets out who is responsible for emotional wellbeing and mental health within the school leadership.</a:t>
            </a:r>
            <a:endParaRPr sz="1400">
              <a:solidFill>
                <a:srgbClr val="252525"/>
              </a:solidFill>
              <a:highlight>
                <a:srgbClr val="00FF00"/>
              </a:highlight>
            </a:endParaRPr>
          </a:p>
          <a:p>
            <a:pPr marL="0" lvl="0" indent="0" algn="l" rtl="0">
              <a:lnSpc>
                <a:spcPct val="100000"/>
              </a:lnSpc>
              <a:spcBef>
                <a:spcPts val="1400"/>
              </a:spcBef>
              <a:spcAft>
                <a:spcPts val="0"/>
              </a:spcAft>
              <a:buNone/>
            </a:pPr>
            <a:endParaRPr sz="1400">
              <a:solidFill>
                <a:srgbClr val="252525"/>
              </a:solidFill>
              <a:highlight>
                <a:srgbClr val="FF0000"/>
              </a:highlight>
            </a:endParaRPr>
          </a:p>
          <a:p>
            <a:pPr marL="0" lvl="0" indent="0" algn="l" rtl="0">
              <a:lnSpc>
                <a:spcPct val="100000"/>
              </a:lnSpc>
              <a:spcBef>
                <a:spcPts val="1400"/>
              </a:spcBef>
              <a:spcAft>
                <a:spcPts val="0"/>
              </a:spcAft>
              <a:buNone/>
            </a:pPr>
            <a:r>
              <a:rPr lang="en" sz="1400">
                <a:solidFill>
                  <a:srgbClr val="252525"/>
                </a:solidFill>
              </a:rPr>
              <a:t>Please see the section of our school website. As a school we are also encouraged to look out for each other and discuss issues with any of SLT or a close colleague</a:t>
            </a:r>
            <a:endParaRPr sz="1400">
              <a:solidFill>
                <a:srgbClr val="252525"/>
              </a:solidFill>
            </a:endParaRPr>
          </a:p>
          <a:p>
            <a:pPr marL="0" lvl="0" indent="0" algn="l" rtl="0">
              <a:lnSpc>
                <a:spcPct val="100000"/>
              </a:lnSpc>
              <a:spcBef>
                <a:spcPts val="1400"/>
              </a:spcBef>
              <a:spcAft>
                <a:spcPts val="0"/>
              </a:spcAft>
              <a:buNone/>
            </a:pPr>
            <a:r>
              <a:rPr lang="en" sz="1400" u="sng">
                <a:solidFill>
                  <a:schemeClr val="hlink"/>
                </a:solidFill>
                <a:hlinkClick r:id="rId3"/>
              </a:rPr>
              <a:t>http://stannesprimaryknowsley.co.uk/wp-content/uploads/2020/07/Wellbeing-Policy-2020.pdf</a:t>
            </a:r>
            <a:endParaRPr sz="1400">
              <a:solidFill>
                <a:srgbClr val="252525"/>
              </a:solidFill>
            </a:endParaRPr>
          </a:p>
          <a:p>
            <a:pPr marL="0" lvl="0" indent="0" algn="l" rtl="0">
              <a:lnSpc>
                <a:spcPct val="100000"/>
              </a:lnSpc>
              <a:spcBef>
                <a:spcPts val="1400"/>
              </a:spcBef>
              <a:spcAft>
                <a:spcPts val="0"/>
              </a:spcAft>
              <a:buNone/>
            </a:pPr>
            <a:endParaRPr sz="1400">
              <a:solidFill>
                <a:srgbClr val="252525"/>
              </a:solidFill>
            </a:endParaRPr>
          </a:p>
          <a:p>
            <a:pPr marL="0" lvl="0" indent="0" algn="l" rtl="0">
              <a:lnSpc>
                <a:spcPct val="100000"/>
              </a:lnSpc>
              <a:spcBef>
                <a:spcPts val="1400"/>
              </a:spcBef>
              <a:spcAft>
                <a:spcPts val="0"/>
              </a:spcAft>
              <a:buNone/>
            </a:pPr>
            <a:r>
              <a:rPr lang="en" sz="1400">
                <a:solidFill>
                  <a:srgbClr val="252525"/>
                </a:solidFill>
              </a:rPr>
              <a:t>Please see accountability framework.</a:t>
            </a:r>
            <a:endParaRPr sz="1400">
              <a:solidFill>
                <a:srgbClr val="252525"/>
              </a:solidFill>
            </a:endParaRPr>
          </a:p>
          <a:p>
            <a:pPr marL="0" lvl="0" indent="0" algn="l" rtl="0">
              <a:lnSpc>
                <a:spcPct val="100000"/>
              </a:lnSpc>
              <a:spcBef>
                <a:spcPts val="1400"/>
              </a:spcBef>
              <a:spcAft>
                <a:spcPts val="0"/>
              </a:spcAft>
              <a:buClr>
                <a:schemeClr val="dk1"/>
              </a:buClr>
              <a:buSzPts val="1100"/>
              <a:buFont typeface="Arial"/>
              <a:buNone/>
            </a:pPr>
            <a:endParaRPr sz="1200">
              <a:solidFill>
                <a:srgbClr val="000000"/>
              </a:solidFill>
            </a:endParaRPr>
          </a:p>
          <a:p>
            <a:pPr marL="0" lvl="0" indent="0" algn="l" rtl="0">
              <a:spcBef>
                <a:spcPts val="975"/>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90" name="Google Shape;90;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91" name="Google Shape;91;p18"/>
          <p:cNvPicPr preferRelativeResize="0"/>
          <p:nvPr/>
        </p:nvPicPr>
        <p:blipFill>
          <a:blip r:embed="rId3">
            <a:alphaModFix/>
          </a:blip>
          <a:stretch>
            <a:fillRect/>
          </a:stretch>
        </p:blipFill>
        <p:spPr>
          <a:xfrm>
            <a:off x="76550" y="0"/>
            <a:ext cx="906745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1"/>
          <p:cNvSpPr txBox="1">
            <a:spLocks noGrp="1"/>
          </p:cNvSpPr>
          <p:nvPr>
            <p:ph type="title"/>
          </p:nvPr>
        </p:nvSpPr>
        <p:spPr>
          <a:xfrm>
            <a:off x="311700" y="131100"/>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200" dirty="0">
                <a:solidFill>
                  <a:srgbClr val="252525"/>
                </a:solidFill>
                <a:highlight>
                  <a:srgbClr val="00FF00"/>
                </a:highlight>
              </a:rPr>
              <a:t>3.5 The school works to implement positive ways of talking about, and removing the stigma around, mental health.</a:t>
            </a:r>
            <a:endParaRPr dirty="0">
              <a:highlight>
                <a:srgbClr val="00FF00"/>
              </a:highlight>
            </a:endParaRPr>
          </a:p>
        </p:txBody>
      </p:sp>
      <p:sp>
        <p:nvSpPr>
          <p:cNvPr id="414" name="Google Shape;414;p61"/>
          <p:cNvSpPr txBox="1">
            <a:spLocks noGrp="1"/>
          </p:cNvSpPr>
          <p:nvPr>
            <p:ph type="body" idx="1"/>
          </p:nvPr>
        </p:nvSpPr>
        <p:spPr>
          <a:xfrm>
            <a:off x="295797" y="365760"/>
            <a:ext cx="8224500" cy="3837592"/>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200" b="1" dirty="0">
                <a:solidFill>
                  <a:srgbClr val="000000"/>
                </a:solidFill>
              </a:rPr>
              <a:t>As a school there are many ways we promote talking about Mental Health:</a:t>
            </a:r>
            <a:endParaRPr sz="1200" b="1" dirty="0">
              <a:solidFill>
                <a:srgbClr val="000000"/>
              </a:solidFill>
            </a:endParaRPr>
          </a:p>
          <a:p>
            <a:pPr marL="457200" lvl="0" indent="-304800" algn="l" rtl="0">
              <a:lnSpc>
                <a:spcPct val="100000"/>
              </a:lnSpc>
              <a:spcBef>
                <a:spcPts val="1400"/>
              </a:spcBef>
              <a:spcAft>
                <a:spcPts val="0"/>
              </a:spcAft>
              <a:buClr>
                <a:srgbClr val="000000"/>
              </a:buClr>
              <a:buSzPts val="1200"/>
              <a:buAutoNum type="arabicPeriod"/>
            </a:pPr>
            <a:r>
              <a:rPr lang="en" sz="1200" dirty="0">
                <a:solidFill>
                  <a:srgbClr val="000000"/>
                </a:solidFill>
              </a:rPr>
              <a:t>Growth mindset display - Inspirational and positive posters around school. Daily affirmations. Relax Kids.</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Regular Interventions with our Learning Mentor.</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Regular Yoga and mindfulness sessions with: children, staff and online.</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We always have focus weeks like:  PSHE - Mental Health Awareness Week and Neuro Diversity Week, celebrating difference, Black Lives Matter, Kindness Week</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We provide emotional support for our children, staff and families through listening to all and signposting to other agencies.</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Daily emotional check in with staff and children.</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Calm Box - Time out area. </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Our quiet Reflection area and Collective Worship Areas in class &amp; outside.</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Neurodiversity week- led by SENCO (autism, dyslexia etc. were covered)</a:t>
            </a:r>
            <a:endParaRPr sz="1200" dirty="0">
              <a:solidFill>
                <a:srgbClr val="000000"/>
              </a:solidFill>
            </a:endParaRPr>
          </a:p>
          <a:p>
            <a:pPr marL="457200" lvl="0" indent="-304800" algn="l" rtl="0">
              <a:lnSpc>
                <a:spcPct val="100000"/>
              </a:lnSpc>
              <a:spcBef>
                <a:spcPts val="0"/>
              </a:spcBef>
              <a:spcAft>
                <a:spcPts val="0"/>
              </a:spcAft>
              <a:buClr>
                <a:srgbClr val="000000"/>
              </a:buClr>
              <a:buSzPts val="1200"/>
              <a:buAutoNum type="arabicPeriod"/>
            </a:pPr>
            <a:r>
              <a:rPr lang="en" sz="1200" dirty="0">
                <a:solidFill>
                  <a:srgbClr val="000000"/>
                </a:solidFill>
              </a:rPr>
              <a:t>Continually addressing diversity- see diversity booklet on documentation email.</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spcBef>
                <a:spcPts val="975"/>
              </a:spcBef>
              <a:spcAft>
                <a:spcPts val="1600"/>
              </a:spcAft>
              <a:buNone/>
            </a:pPr>
            <a:endParaRPr dirty="0"/>
          </a:p>
        </p:txBody>
      </p:sp>
      <p:pic>
        <p:nvPicPr>
          <p:cNvPr id="415" name="Google Shape;415;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5075" y="3202825"/>
            <a:ext cx="917976" cy="1631049"/>
          </a:xfrm>
          <a:prstGeom prst="rect">
            <a:avLst/>
          </a:prstGeom>
          <a:noFill/>
          <a:ln>
            <a:noFill/>
          </a:ln>
        </p:spPr>
      </p:pic>
      <p:sp>
        <p:nvSpPr>
          <p:cNvPr id="416" name="Google Shape;416;p61"/>
          <p:cNvSpPr txBox="1"/>
          <p:nvPr/>
        </p:nvSpPr>
        <p:spPr>
          <a:xfrm>
            <a:off x="1760050" y="3337950"/>
            <a:ext cx="1398900" cy="7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An example of some of our Mindful minute sessions</a:t>
            </a:r>
            <a:endParaRPr sz="1100"/>
          </a:p>
        </p:txBody>
      </p:sp>
      <p:pic>
        <p:nvPicPr>
          <p:cNvPr id="417" name="Google Shape;417;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35874" y="4104150"/>
            <a:ext cx="974725" cy="724000"/>
          </a:xfrm>
          <a:prstGeom prst="rect">
            <a:avLst/>
          </a:prstGeom>
          <a:noFill/>
          <a:ln>
            <a:noFill/>
          </a:ln>
        </p:spPr>
      </p:pic>
      <p:pic>
        <p:nvPicPr>
          <p:cNvPr id="418" name="Google Shape;418;p6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13425" y="3337950"/>
            <a:ext cx="1210752" cy="1212376"/>
          </a:xfrm>
          <a:prstGeom prst="rect">
            <a:avLst/>
          </a:prstGeom>
          <a:noFill/>
          <a:ln>
            <a:noFill/>
          </a:ln>
        </p:spPr>
      </p:pic>
      <p:sp>
        <p:nvSpPr>
          <p:cNvPr id="419" name="Google Shape;419;p61"/>
          <p:cNvSpPr txBox="1"/>
          <p:nvPr/>
        </p:nvSpPr>
        <p:spPr>
          <a:xfrm>
            <a:off x="4407625" y="3475150"/>
            <a:ext cx="12108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...Valuing our dedicated staff</a:t>
            </a:r>
            <a:endParaRPr sz="1100"/>
          </a:p>
        </p:txBody>
      </p:sp>
      <p:pic>
        <p:nvPicPr>
          <p:cNvPr id="420" name="Google Shape;420;p6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627000" y="4075139"/>
            <a:ext cx="2103276" cy="1022875"/>
          </a:xfrm>
          <a:prstGeom prst="rect">
            <a:avLst/>
          </a:prstGeom>
          <a:noFill/>
          <a:ln>
            <a:noFill/>
          </a:ln>
        </p:spPr>
      </p:pic>
      <p:sp>
        <p:nvSpPr>
          <p:cNvPr id="421" name="Google Shape;421;p61"/>
          <p:cNvSpPr txBox="1"/>
          <p:nvPr/>
        </p:nvSpPr>
        <p:spPr>
          <a:xfrm>
            <a:off x="6827650" y="4324175"/>
            <a:ext cx="43698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61"/>
          <p:cNvSpPr txBox="1"/>
          <p:nvPr/>
        </p:nvSpPr>
        <p:spPr>
          <a:xfrm>
            <a:off x="6865575" y="4187625"/>
            <a:ext cx="1365600" cy="7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Our worry box and suggestions box in the school foyer.</a:t>
            </a:r>
            <a:endParaRPr sz="1100"/>
          </a:p>
        </p:txBody>
      </p:sp>
      <p:pic>
        <p:nvPicPr>
          <p:cNvPr id="423" name="Google Shape;423;p6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410925" y="2659850"/>
            <a:ext cx="1040199" cy="1444301"/>
          </a:xfrm>
          <a:prstGeom prst="rect">
            <a:avLst/>
          </a:prstGeom>
          <a:noFill/>
          <a:ln>
            <a:noFill/>
          </a:ln>
        </p:spPr>
      </p:pic>
      <p:sp>
        <p:nvSpPr>
          <p:cNvPr id="424" name="Google Shape;424;p61"/>
          <p:cNvSpPr txBox="1"/>
          <p:nvPr/>
        </p:nvSpPr>
        <p:spPr>
          <a:xfrm>
            <a:off x="6273850" y="2807850"/>
            <a:ext cx="1365600" cy="8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Displays around school and in classrooms...</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a:spLocks noGrp="1"/>
          </p:cNvSpPr>
          <p:nvPr>
            <p:ph type="body" idx="1"/>
          </p:nvPr>
        </p:nvSpPr>
        <p:spPr>
          <a:xfrm>
            <a:off x="311700" y="450225"/>
            <a:ext cx="8520600" cy="43311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Occupational Health - see objective 4.2</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How are we encouraged to talk about feelings? Children in KS1 enjoyed weekly</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mindfulness sessions. The children were actively encouraged to discuss feelings</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and emotions. </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We have regular charity events raising money for Mind Charity. We have Mind posters</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	                       in the staff room with lots of tips, resources and contact </a:t>
            </a:r>
            <a:endParaRPr sz="1200" dirty="0">
              <a:solidFill>
                <a:srgbClr val="000000"/>
              </a:solidFill>
            </a:endParaRPr>
          </a:p>
          <a:p>
            <a:pPr marL="1828800" lvl="0" indent="0" algn="l" rtl="0">
              <a:lnSpc>
                <a:spcPct val="100000"/>
              </a:lnSpc>
              <a:spcBef>
                <a:spcPts val="1400"/>
              </a:spcBef>
              <a:spcAft>
                <a:spcPts val="0"/>
              </a:spcAft>
              <a:buClr>
                <a:schemeClr val="dk1"/>
              </a:buClr>
              <a:buSzPts val="1100"/>
              <a:buFont typeface="Arial"/>
              <a:buNone/>
            </a:pPr>
            <a:r>
              <a:rPr lang="en" sz="1200" dirty="0">
                <a:solidFill>
                  <a:srgbClr val="000000"/>
                </a:solidFill>
              </a:rPr>
              <a:t> numbers. 	</a:t>
            </a:r>
            <a:endParaRPr sz="1200" dirty="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200" dirty="0">
              <a:solidFill>
                <a:srgbClr val="FF0000"/>
              </a:solidFill>
            </a:endParaRPr>
          </a:p>
          <a:p>
            <a:pPr marL="0" lvl="0" indent="0" algn="l" rtl="0">
              <a:lnSpc>
                <a:spcPct val="100000"/>
              </a:lnSpc>
              <a:spcBef>
                <a:spcPts val="1400"/>
              </a:spcBef>
              <a:spcAft>
                <a:spcPts val="975"/>
              </a:spcAft>
              <a:buClr>
                <a:schemeClr val="dk1"/>
              </a:buClr>
              <a:buSzPts val="1100"/>
              <a:buFont typeface="Arial"/>
              <a:buNone/>
            </a:pPr>
            <a:endParaRPr sz="1200" dirty="0">
              <a:solidFill>
                <a:srgbClr val="FF0000"/>
              </a:solidFill>
            </a:endParaRPr>
          </a:p>
        </p:txBody>
      </p:sp>
      <p:pic>
        <p:nvPicPr>
          <p:cNvPr id="430" name="Google Shape;430;p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97432" y="2130950"/>
            <a:ext cx="2528516" cy="2711394"/>
          </a:xfrm>
          <a:prstGeom prst="rect">
            <a:avLst/>
          </a:prstGeom>
          <a:noFill/>
          <a:ln>
            <a:noFill/>
          </a:ln>
        </p:spPr>
      </p:pic>
      <p:sp>
        <p:nvSpPr>
          <p:cNvPr id="431" name="Google Shape;431;p62"/>
          <p:cNvSpPr txBox="1"/>
          <p:nvPr/>
        </p:nvSpPr>
        <p:spPr>
          <a:xfrm>
            <a:off x="6616525" y="760650"/>
            <a:ext cx="1980000" cy="10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  whole school approach to Mental Health Awareness Week. </a:t>
            </a:r>
            <a:endParaRPr/>
          </a:p>
        </p:txBody>
      </p:sp>
      <p:pic>
        <p:nvPicPr>
          <p:cNvPr id="432" name="Google Shape;432;p6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9625" y="2794724"/>
            <a:ext cx="1842402" cy="13818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6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6971768" cy="4838696"/>
          </a:xfrm>
          <a:prstGeom prst="rect">
            <a:avLst/>
          </a:prstGeom>
          <a:noFill/>
          <a:ln>
            <a:noFill/>
          </a:ln>
        </p:spPr>
      </p:pic>
      <p:sp>
        <p:nvSpPr>
          <p:cNvPr id="438" name="Google Shape;438;p63"/>
          <p:cNvSpPr txBox="1"/>
          <p:nvPr/>
        </p:nvSpPr>
        <p:spPr>
          <a:xfrm>
            <a:off x="7316800" y="265625"/>
            <a:ext cx="1654200" cy="47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t>One of a Kind Project.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A local project involving 7 schools coming together for weekly sessions to raise awareness of issues such as discrimination, stereotyping and the devastating impacts of hate crime.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Promoting diversity and respect for people from different backgrounds. </a:t>
            </a:r>
            <a:endParaRPr sz="13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6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8758171" cy="48387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99208" y="152400"/>
            <a:ext cx="8589124" cy="4838698"/>
          </a:xfrm>
          <a:prstGeom prst="rect">
            <a:avLst/>
          </a:prstGeom>
          <a:noFill/>
          <a:ln>
            <a:noFill/>
          </a:ln>
        </p:spPr>
      </p:pic>
      <p:sp>
        <p:nvSpPr>
          <p:cNvPr id="449" name="Google Shape;449;p65"/>
          <p:cNvSpPr txBox="1"/>
          <p:nvPr/>
        </p:nvSpPr>
        <p:spPr>
          <a:xfrm>
            <a:off x="-1078742" y="3326820"/>
            <a:ext cx="3404700" cy="136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Our parents were invited into a classroom spa to raise awareness and funds for Breast Cancer.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7"/>
          <p:cNvSpPr txBox="1">
            <a:spLocks noGrp="1"/>
          </p:cNvSpPr>
          <p:nvPr>
            <p:ph type="title"/>
          </p:nvPr>
        </p:nvSpPr>
        <p:spPr>
          <a:xfrm>
            <a:off x="311725" y="653326"/>
            <a:ext cx="3706500" cy="33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Objective 4</a:t>
            </a:r>
            <a:endParaRPr b="1" dirty="0"/>
          </a:p>
          <a:p>
            <a:pPr marL="0" lvl="0" indent="0" algn="l" rtl="0">
              <a:spcBef>
                <a:spcPts val="0"/>
              </a:spcBef>
              <a:spcAft>
                <a:spcPts val="0"/>
              </a:spcAft>
              <a:buNone/>
            </a:pPr>
            <a:r>
              <a:rPr lang="en" b="1" dirty="0"/>
              <a:t>The school actively promotes staff emotional wellbeing and mental health.</a:t>
            </a:r>
            <a:endParaRPr dirty="0"/>
          </a:p>
          <a:p>
            <a:pPr marL="0" lvl="0" indent="-406400" algn="l" rtl="0">
              <a:spcBef>
                <a:spcPts val="0"/>
              </a:spcBef>
              <a:spcAft>
                <a:spcPts val="0"/>
              </a:spcAft>
              <a:buSzPts val="2800"/>
              <a:buChar char="●"/>
            </a:pPr>
            <a:r>
              <a:rPr lang="en" dirty="0"/>
              <a:t>4.1 Staff emotional wellbeing and mental health is specifically included in the strategy.</a:t>
            </a:r>
            <a:endParaRPr dirty="0"/>
          </a:p>
        </p:txBody>
      </p:sp>
      <p:sp>
        <p:nvSpPr>
          <p:cNvPr id="461" name="Google Shape;461;p67"/>
          <p:cNvSpPr txBox="1">
            <a:spLocks noGrp="1"/>
          </p:cNvSpPr>
          <p:nvPr>
            <p:ph type="body" idx="1"/>
          </p:nvPr>
        </p:nvSpPr>
        <p:spPr>
          <a:xfrm>
            <a:off x="4620575" y="653325"/>
            <a:ext cx="4211700" cy="37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Staff Yoga - in school &amp; at home during lockdown</a:t>
            </a:r>
            <a:endParaRPr/>
          </a:p>
          <a:p>
            <a:pPr marL="0" lvl="0" indent="0" algn="l" rtl="0">
              <a:spcBef>
                <a:spcPts val="1600"/>
              </a:spcBef>
              <a:spcAft>
                <a:spcPts val="0"/>
              </a:spcAft>
              <a:buNone/>
            </a:pPr>
            <a:r>
              <a:rPr lang="en"/>
              <a:t>Shout out Board</a:t>
            </a:r>
            <a:endParaRPr/>
          </a:p>
          <a:p>
            <a:pPr marL="0" lvl="0" indent="0" algn="l" rtl="0">
              <a:spcBef>
                <a:spcPts val="1600"/>
              </a:spcBef>
              <a:spcAft>
                <a:spcPts val="0"/>
              </a:spcAft>
              <a:buNone/>
            </a:pPr>
            <a:r>
              <a:rPr lang="en"/>
              <a:t>Wellbeing Display</a:t>
            </a:r>
            <a:endParaRPr/>
          </a:p>
          <a:p>
            <a:pPr marL="0" lvl="0" indent="0" algn="l" rtl="0">
              <a:spcBef>
                <a:spcPts val="1600"/>
              </a:spcBef>
              <a:spcAft>
                <a:spcPts val="0"/>
              </a:spcAft>
              <a:buNone/>
            </a:pPr>
            <a:r>
              <a:rPr lang="en"/>
              <a:t>Take what you need - affirmations. </a:t>
            </a:r>
            <a:endParaRPr/>
          </a:p>
          <a:p>
            <a:pPr marL="0" lvl="0" indent="0" algn="l" rtl="0">
              <a:spcBef>
                <a:spcPts val="1600"/>
              </a:spcBef>
              <a:spcAft>
                <a:spcPts val="0"/>
              </a:spcAft>
              <a:buNone/>
            </a:pPr>
            <a:r>
              <a:rPr lang="en"/>
              <a:t>Thank you emails/cards/feedback</a:t>
            </a:r>
            <a:endParaRPr/>
          </a:p>
          <a:p>
            <a:pPr marL="0" lvl="0" indent="0" algn="l" rtl="0">
              <a:spcBef>
                <a:spcPts val="1600"/>
              </a:spcBef>
              <a:spcAft>
                <a:spcPts val="0"/>
              </a:spcAft>
              <a:buNone/>
            </a:pPr>
            <a:r>
              <a:rPr lang="en"/>
              <a:t>You’ve been mugged</a:t>
            </a:r>
            <a:endParaRPr/>
          </a:p>
          <a:p>
            <a:pPr marL="0" lvl="0" indent="0" algn="l" rtl="0">
              <a:spcBef>
                <a:spcPts val="1600"/>
              </a:spcBef>
              <a:spcAft>
                <a:spcPts val="0"/>
              </a:spcAft>
              <a:buNone/>
            </a:pPr>
            <a:r>
              <a:rPr lang="en"/>
              <a:t>Wellbeing Fairy</a:t>
            </a:r>
            <a:endParaRPr/>
          </a:p>
          <a:p>
            <a:pPr marL="0" lvl="0" indent="0" algn="l" rtl="0">
              <a:spcBef>
                <a:spcPts val="1600"/>
              </a:spcBef>
              <a:spcAft>
                <a:spcPts val="0"/>
              </a:spcAft>
              <a:buNone/>
            </a:pPr>
            <a:r>
              <a:rPr lang="en"/>
              <a:t>Thank you texts/email.</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8"/>
          <p:cNvSpPr txBox="1">
            <a:spLocks noGrp="1"/>
          </p:cNvSpPr>
          <p:nvPr>
            <p:ph type="body" idx="1"/>
          </p:nvPr>
        </p:nvSpPr>
        <p:spPr>
          <a:xfrm>
            <a:off x="4678475" y="3151300"/>
            <a:ext cx="4211700" cy="173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Yoga in school for staff has been available each week since September 2019. </a:t>
            </a:r>
            <a:endParaRPr/>
          </a:p>
          <a:p>
            <a:pPr marL="0" lvl="0" indent="0" algn="l" rtl="0">
              <a:spcBef>
                <a:spcPts val="1600"/>
              </a:spcBef>
              <a:spcAft>
                <a:spcPts val="1600"/>
              </a:spcAft>
              <a:buNone/>
            </a:pPr>
            <a:r>
              <a:rPr lang="en"/>
              <a:t>Online classes have been available for all staff during lockdown. </a:t>
            </a:r>
            <a:endParaRPr/>
          </a:p>
        </p:txBody>
      </p:sp>
      <p:pic>
        <p:nvPicPr>
          <p:cNvPr id="467" name="Google Shape;467;p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8075" y="512275"/>
            <a:ext cx="3284097" cy="4285351"/>
          </a:xfrm>
          <a:prstGeom prst="rect">
            <a:avLst/>
          </a:prstGeom>
          <a:noFill/>
          <a:ln>
            <a:noFill/>
          </a:ln>
        </p:spPr>
      </p:pic>
      <p:pic>
        <p:nvPicPr>
          <p:cNvPr id="468" name="Google Shape;468;p6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78475" y="430100"/>
            <a:ext cx="4211700" cy="23727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9"/>
          <p:cNvSpPr txBox="1"/>
          <p:nvPr/>
        </p:nvSpPr>
        <p:spPr>
          <a:xfrm>
            <a:off x="350150" y="386375"/>
            <a:ext cx="8234400" cy="3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During lockdown teachers and staff have made weekly wellbeing calls to families at home. Staff have also had regular whole class zoom calls.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Our HT and SENCo have regularly liaised with children on EHCPs and with children considered as vulnerable.</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Emails have been scheduled to arrive in working hours. Phone calls made during working hours where possible. Staff are encouraged to engage with Seesaw during working hours only.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Staff meeting - If a staff meeting is not appropriate for all staff, there is no pressure to attend. There is also a time limit on staff meetings. </a:t>
            </a:r>
            <a:endParaRPr sz="1600" dirty="0"/>
          </a:p>
          <a:p>
            <a:pPr marL="0" lvl="0" indent="0" algn="l" rtl="0">
              <a:spcBef>
                <a:spcPts val="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7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00850" y="314971"/>
            <a:ext cx="2789100" cy="2789100"/>
          </a:xfrm>
          <a:prstGeom prst="rect">
            <a:avLst/>
          </a:prstGeom>
          <a:noFill/>
          <a:ln>
            <a:noFill/>
          </a:ln>
        </p:spPr>
      </p:pic>
      <p:sp>
        <p:nvSpPr>
          <p:cNvPr id="479" name="Google Shape;479;p70"/>
          <p:cNvSpPr txBox="1"/>
          <p:nvPr/>
        </p:nvSpPr>
        <p:spPr>
          <a:xfrm>
            <a:off x="4684700" y="519175"/>
            <a:ext cx="2789100" cy="11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70"/>
          <p:cNvSpPr txBox="1"/>
          <p:nvPr/>
        </p:nvSpPr>
        <p:spPr>
          <a:xfrm>
            <a:off x="495025" y="3441075"/>
            <a:ext cx="2861400" cy="9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 virtual staff room during lock down. A chance for staff to take a break &amp; catch up with colleagues. </a:t>
            </a:r>
            <a:endParaRPr/>
          </a:p>
        </p:txBody>
      </p:sp>
      <p:pic>
        <p:nvPicPr>
          <p:cNvPr id="481" name="Google Shape;481;p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65800" y="314975"/>
            <a:ext cx="2672825" cy="1399400"/>
          </a:xfrm>
          <a:prstGeom prst="rect">
            <a:avLst/>
          </a:prstGeom>
          <a:noFill/>
          <a:ln>
            <a:noFill/>
          </a:ln>
        </p:spPr>
      </p:pic>
      <p:sp>
        <p:nvSpPr>
          <p:cNvPr id="482" name="Google Shape;482;p70"/>
          <p:cNvSpPr txBox="1"/>
          <p:nvPr/>
        </p:nvSpPr>
        <p:spPr>
          <a:xfrm>
            <a:off x="6532000" y="386375"/>
            <a:ext cx="2197500" cy="10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Friday night quiz for all staff via Zoom during lock down. </a:t>
            </a:r>
            <a:endParaRPr/>
          </a:p>
        </p:txBody>
      </p:sp>
      <p:pic>
        <p:nvPicPr>
          <p:cNvPr id="483" name="Google Shape;483;p7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5800" y="1980175"/>
            <a:ext cx="2672823" cy="2153549"/>
          </a:xfrm>
          <a:prstGeom prst="rect">
            <a:avLst/>
          </a:prstGeom>
          <a:noFill/>
          <a:ln>
            <a:noFill/>
          </a:ln>
        </p:spPr>
      </p:pic>
      <p:sp>
        <p:nvSpPr>
          <p:cNvPr id="484" name="Google Shape;484;p70"/>
          <p:cNvSpPr txBox="1"/>
          <p:nvPr/>
        </p:nvSpPr>
        <p:spPr>
          <a:xfrm>
            <a:off x="6483700" y="2269900"/>
            <a:ext cx="2052600" cy="10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Regular anonymous visits from the Wellbeing/chocolate fairy.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7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89625" y="1637600"/>
            <a:ext cx="2093350" cy="3296022"/>
          </a:xfrm>
          <a:prstGeom prst="rect">
            <a:avLst/>
          </a:prstGeom>
          <a:noFill/>
          <a:ln>
            <a:noFill/>
          </a:ln>
        </p:spPr>
      </p:pic>
      <p:pic>
        <p:nvPicPr>
          <p:cNvPr id="490" name="Google Shape;490;p7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890005" y="180275"/>
            <a:ext cx="2001252" cy="2612526"/>
          </a:xfrm>
          <a:prstGeom prst="rect">
            <a:avLst/>
          </a:prstGeom>
          <a:noFill/>
          <a:ln>
            <a:noFill/>
          </a:ln>
        </p:spPr>
      </p:pic>
      <p:pic>
        <p:nvPicPr>
          <p:cNvPr id="491" name="Google Shape;491;p7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90000" y="2921900"/>
            <a:ext cx="2001248" cy="2081273"/>
          </a:xfrm>
          <a:prstGeom prst="rect">
            <a:avLst/>
          </a:prstGeom>
          <a:noFill/>
          <a:ln>
            <a:noFill/>
          </a:ln>
        </p:spPr>
      </p:pic>
      <p:sp>
        <p:nvSpPr>
          <p:cNvPr id="492" name="Google Shape;492;p71"/>
          <p:cNvSpPr txBox="1"/>
          <p:nvPr/>
        </p:nvSpPr>
        <p:spPr>
          <a:xfrm>
            <a:off x="176550" y="180275"/>
            <a:ext cx="5732400" cy="13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Staff Wellbeing board in our staff room.</a:t>
            </a:r>
            <a:endParaRPr/>
          </a:p>
          <a:p>
            <a:pPr marL="0" lvl="0" indent="0" algn="l" rtl="0">
              <a:spcBef>
                <a:spcPts val="0"/>
              </a:spcBef>
              <a:spcAft>
                <a:spcPts val="0"/>
              </a:spcAft>
              <a:buNone/>
            </a:pPr>
            <a:endParaRPr/>
          </a:p>
          <a:p>
            <a:pPr marL="0" lvl="0" indent="0" algn="l" rtl="0">
              <a:spcBef>
                <a:spcPts val="0"/>
              </a:spcBef>
              <a:spcAft>
                <a:spcPts val="0"/>
              </a:spcAft>
              <a:buNone/>
            </a:pPr>
            <a:r>
              <a:rPr lang="en"/>
              <a:t>Positive affirmations - Take what you need. </a:t>
            </a:r>
            <a:endParaRPr/>
          </a:p>
          <a:p>
            <a:pPr marL="0" lvl="0" indent="0" algn="l" rtl="0">
              <a:spcBef>
                <a:spcPts val="0"/>
              </a:spcBef>
              <a:spcAft>
                <a:spcPts val="0"/>
              </a:spcAft>
              <a:buNone/>
            </a:pPr>
            <a:r>
              <a:rPr lang="en"/>
              <a:t>Positive quotes. </a:t>
            </a:r>
            <a:endParaRPr/>
          </a:p>
          <a:p>
            <a:pPr marL="0" lvl="0" indent="0" algn="l" rtl="0">
              <a:spcBef>
                <a:spcPts val="0"/>
              </a:spcBef>
              <a:spcAft>
                <a:spcPts val="0"/>
              </a:spcAft>
              <a:buNone/>
            </a:pPr>
            <a:r>
              <a:rPr lang="en"/>
              <a:t>Shout out</a:t>
            </a:r>
            <a:endParaRPr/>
          </a:p>
          <a:p>
            <a:pPr marL="0" lvl="0" indent="0" algn="l" rtl="0">
              <a:spcBef>
                <a:spcPts val="0"/>
              </a:spcBef>
              <a:spcAft>
                <a:spcPts val="0"/>
              </a:spcAft>
              <a:buNone/>
            </a:pPr>
            <a:r>
              <a:rPr lang="en"/>
              <a:t>Useful tips regarding wellbeing and contacts also on our website.</a:t>
            </a:r>
            <a:endParaRPr/>
          </a:p>
          <a:p>
            <a:pPr marL="0" lvl="0" indent="0" algn="l" rtl="0">
              <a:spcBef>
                <a:spcPts val="0"/>
              </a:spcBef>
              <a:spcAft>
                <a:spcPts val="0"/>
              </a:spcAft>
              <a:buNone/>
            </a:pPr>
            <a:endParaRPr/>
          </a:p>
        </p:txBody>
      </p:sp>
      <p:pic>
        <p:nvPicPr>
          <p:cNvPr id="493" name="Google Shape;493;p7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76550" y="1637600"/>
            <a:ext cx="2455574" cy="3365572"/>
          </a:xfrm>
          <a:prstGeom prst="rect">
            <a:avLst/>
          </a:prstGeom>
          <a:noFill/>
          <a:ln>
            <a:noFill/>
          </a:ln>
        </p:spPr>
      </p:pic>
      <p:sp>
        <p:nvSpPr>
          <p:cNvPr id="494" name="Google Shape;494;p71"/>
          <p:cNvSpPr txBox="1"/>
          <p:nvPr/>
        </p:nvSpPr>
        <p:spPr>
          <a:xfrm>
            <a:off x="4382850" y="3356550"/>
            <a:ext cx="2269800" cy="13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95" name="Google Shape;495;p7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748525" y="1637600"/>
            <a:ext cx="1634048" cy="3365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686750" y="0"/>
            <a:ext cx="78624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2"/>
          <p:cNvSpPr txBox="1">
            <a:spLocks noGrp="1"/>
          </p:cNvSpPr>
          <p:nvPr>
            <p:ph type="title"/>
          </p:nvPr>
        </p:nvSpPr>
        <p:spPr>
          <a:xfrm>
            <a:off x="311700" y="378400"/>
            <a:ext cx="8520600" cy="791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500">
                <a:solidFill>
                  <a:srgbClr val="252525"/>
                </a:solidFill>
                <a:highlight>
                  <a:srgbClr val="00FF00"/>
                </a:highlight>
              </a:rPr>
              <a:t>4.2 A budget is in place and resources allocated for staff emotional wellbeing and mental health.</a:t>
            </a:r>
            <a:endParaRPr sz="3100">
              <a:highlight>
                <a:srgbClr val="00FF00"/>
              </a:highlight>
            </a:endParaRPr>
          </a:p>
        </p:txBody>
      </p:sp>
      <p:sp>
        <p:nvSpPr>
          <p:cNvPr id="501" name="Google Shape;501;p72"/>
          <p:cNvSpPr txBox="1">
            <a:spLocks noGrp="1"/>
          </p:cNvSpPr>
          <p:nvPr>
            <p:ph type="body" idx="1"/>
          </p:nvPr>
        </p:nvSpPr>
        <p:spPr>
          <a:xfrm>
            <a:off x="373675" y="1111450"/>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The following funds are available for necessary training/resources to support staff emotional wellbeing and mental health. </a:t>
            </a:r>
            <a:endParaRPr sz="15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School Improvement fund linked to CPD for mindulness</a:t>
            </a:r>
            <a:endParaRPr sz="15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Staff Development fund</a:t>
            </a:r>
            <a:r>
              <a:rPr lang="en" sz="1500">
                <a:solidFill>
                  <a:srgbClr val="FF0000"/>
                </a:solidFill>
              </a:rPr>
              <a:t> </a:t>
            </a:r>
            <a:endParaRPr sz="1500">
              <a:solidFill>
                <a:srgbClr val="FF0000"/>
              </a:solidFill>
            </a:endParaRPr>
          </a:p>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Service Level Agreement </a:t>
            </a:r>
            <a:endParaRPr sz="15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With effect from September 2020 all staff will benefit from having a Staff Absence Insurance Policy in place. This will provide a confidential support mechanism to support the emotional and mental health of staff. This policy has been put in place as part of our ongoing commitment to improving and supporting the wellbeing of our staff </a:t>
            </a:r>
            <a:endParaRPr sz="1500">
              <a:solidFill>
                <a:srgbClr val="000000"/>
              </a:solidFill>
            </a:endParaRPr>
          </a:p>
          <a:p>
            <a:pPr marL="0" lvl="0" indent="0" algn="l" rtl="0">
              <a:lnSpc>
                <a:spcPct val="100000"/>
              </a:lnSpc>
              <a:spcBef>
                <a:spcPts val="1400"/>
              </a:spcBef>
              <a:spcAft>
                <a:spcPts val="975"/>
              </a:spcAft>
              <a:buClr>
                <a:schemeClr val="dk1"/>
              </a:buClr>
              <a:buSzPts val="1100"/>
              <a:buFont typeface="Arial"/>
              <a:buNone/>
            </a:pPr>
            <a:endParaRPr sz="120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3"/>
          <p:cNvSpPr txBox="1">
            <a:spLocks noGrp="1"/>
          </p:cNvSpPr>
          <p:nvPr>
            <p:ph type="title"/>
          </p:nvPr>
        </p:nvSpPr>
        <p:spPr>
          <a:xfrm>
            <a:off x="311700" y="1647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500">
                <a:solidFill>
                  <a:srgbClr val="252525"/>
                </a:solidFill>
                <a:highlight>
                  <a:srgbClr val="00FF00"/>
                </a:highlight>
              </a:rPr>
              <a:t>4.3 Stress management, positive wellbeing interventions and reward systems are in place for staff</a:t>
            </a:r>
            <a:r>
              <a:rPr lang="en" sz="1500">
                <a:solidFill>
                  <a:srgbClr val="252525"/>
                </a:solidFill>
                <a:highlight>
                  <a:srgbClr val="FF0000"/>
                </a:highlight>
              </a:rPr>
              <a:t>.</a:t>
            </a:r>
            <a:endParaRPr sz="3100">
              <a:highlight>
                <a:srgbClr val="FF0000"/>
              </a:highlight>
            </a:endParaRPr>
          </a:p>
        </p:txBody>
      </p:sp>
      <p:sp>
        <p:nvSpPr>
          <p:cNvPr id="507" name="Google Shape;507;p73"/>
          <p:cNvSpPr txBox="1">
            <a:spLocks noGrp="1"/>
          </p:cNvSpPr>
          <p:nvPr>
            <p:ph type="body" idx="1"/>
          </p:nvPr>
        </p:nvSpPr>
        <p:spPr>
          <a:xfrm>
            <a:off x="311700" y="855725"/>
            <a:ext cx="8520600" cy="39327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Lunch provided on Inset days for all staff and staff are encouraged to enjoy their lunch together as team</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highlight>
                  <a:srgbClr val="F4F4F4"/>
                </a:highlight>
              </a:rPr>
              <a:t>Occupational support - See 4.2</a:t>
            </a:r>
            <a:endParaRPr sz="1300">
              <a:solidFill>
                <a:srgbClr val="000000"/>
              </a:solidFill>
              <a:highlight>
                <a:srgbClr val="F4F4F4"/>
              </a:highlight>
            </a:endParaRPr>
          </a:p>
          <a:p>
            <a:pPr marL="0" lvl="0" indent="0" algn="l" rtl="0">
              <a:lnSpc>
                <a:spcPct val="100000"/>
              </a:lnSpc>
              <a:spcBef>
                <a:spcPts val="975"/>
              </a:spcBef>
              <a:spcAft>
                <a:spcPts val="0"/>
              </a:spcAft>
              <a:buClr>
                <a:schemeClr val="dk1"/>
              </a:buClr>
              <a:buSzPts val="1100"/>
              <a:buFont typeface="Arial"/>
              <a:buNone/>
            </a:pPr>
            <a:endParaRPr sz="1300">
              <a:solidFill>
                <a:srgbClr val="FF0000"/>
              </a:solidFill>
              <a:highlight>
                <a:srgbClr val="F4F4F4"/>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000000"/>
                </a:solidFill>
                <a:highlight>
                  <a:srgbClr val="F4F4F4"/>
                </a:highlight>
              </a:rPr>
              <a:t>During lockdown, members of the SLT made wellbeing calls to staff.</a:t>
            </a:r>
            <a:endParaRPr sz="1300">
              <a:solidFill>
                <a:srgbClr val="000000"/>
              </a:solidFill>
              <a:highlight>
                <a:srgbClr val="F4F4F4"/>
              </a:highlight>
            </a:endParaRPr>
          </a:p>
          <a:p>
            <a:pPr marL="0" lvl="0" indent="0" algn="l" rtl="0">
              <a:lnSpc>
                <a:spcPct val="100000"/>
              </a:lnSpc>
              <a:spcBef>
                <a:spcPts val="0"/>
              </a:spcBef>
              <a:spcAft>
                <a:spcPts val="0"/>
              </a:spcAft>
              <a:buClr>
                <a:schemeClr val="dk1"/>
              </a:buClr>
              <a:buSzPts val="1100"/>
              <a:buFont typeface="Arial"/>
              <a:buNone/>
            </a:pPr>
            <a:endParaRPr sz="1300">
              <a:solidFill>
                <a:srgbClr val="000000"/>
              </a:solidFill>
              <a:highlight>
                <a:srgbClr val="F4F4F4"/>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000000"/>
                </a:solidFill>
                <a:highlight>
                  <a:srgbClr val="F4F4F4"/>
                </a:highlight>
              </a:rPr>
              <a:t>Please see policy links listed in 2.6 which includes policies that </a:t>
            </a:r>
            <a:endParaRPr sz="1300">
              <a:solidFill>
                <a:srgbClr val="000000"/>
              </a:solidFill>
              <a:highlight>
                <a:srgbClr val="F4F4F4"/>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000000"/>
                </a:solidFill>
                <a:highlight>
                  <a:srgbClr val="F4F4F4"/>
                </a:highlight>
              </a:rPr>
              <a:t>relate to the health and wellbeing of our staff.</a:t>
            </a:r>
            <a:r>
              <a:rPr lang="en" sz="1200">
                <a:solidFill>
                  <a:srgbClr val="000000"/>
                </a:solidFill>
                <a:highlight>
                  <a:srgbClr val="F4F4F4"/>
                </a:highlight>
              </a:rPr>
              <a:t> </a:t>
            </a:r>
            <a:endParaRPr sz="1200">
              <a:solidFill>
                <a:srgbClr val="000000"/>
              </a:solidFill>
              <a:highlight>
                <a:srgbClr val="F4F4F4"/>
              </a:highlight>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highlight>
                <a:srgbClr val="F4F4F4"/>
              </a:highlight>
            </a:endParaRPr>
          </a:p>
          <a:p>
            <a:pPr marL="0" lvl="0" indent="0" algn="l" rtl="0">
              <a:lnSpc>
                <a:spcPct val="100000"/>
              </a:lnSpc>
              <a:spcBef>
                <a:spcPts val="0"/>
              </a:spcBef>
              <a:spcAft>
                <a:spcPts val="0"/>
              </a:spcAft>
              <a:buClr>
                <a:schemeClr val="dk1"/>
              </a:buClr>
              <a:buSzPts val="1100"/>
              <a:buFont typeface="Arial"/>
              <a:buNone/>
            </a:pPr>
            <a:endParaRPr sz="1200">
              <a:solidFill>
                <a:srgbClr val="000000"/>
              </a:solidFill>
              <a:highlight>
                <a:srgbClr val="F4F4F4"/>
              </a:highlight>
            </a:endParaRPr>
          </a:p>
        </p:txBody>
      </p:sp>
      <p:pic>
        <p:nvPicPr>
          <p:cNvPr id="508" name="Google Shape;508;p7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19050" y="1399430"/>
            <a:ext cx="3413250" cy="3466768"/>
          </a:xfrm>
          <a:prstGeom prst="rect">
            <a:avLst/>
          </a:prstGeom>
          <a:noFill/>
          <a:ln>
            <a:noFill/>
          </a:ln>
        </p:spPr>
      </p:pic>
      <p:pic>
        <p:nvPicPr>
          <p:cNvPr id="509" name="Google Shape;509;p7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7400" y="3090926"/>
            <a:ext cx="2346553" cy="1759923"/>
          </a:xfrm>
          <a:prstGeom prst="rect">
            <a:avLst/>
          </a:prstGeom>
          <a:noFill/>
          <a:ln>
            <a:noFill/>
          </a:ln>
        </p:spPr>
      </p:pic>
      <p:sp>
        <p:nvSpPr>
          <p:cNvPr id="510" name="Google Shape;510;p73"/>
          <p:cNvSpPr txBox="1"/>
          <p:nvPr/>
        </p:nvSpPr>
        <p:spPr>
          <a:xfrm>
            <a:off x="3237850" y="2991450"/>
            <a:ext cx="1895700" cy="18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During ‘lockdown’, staff were given the opportunity to attend an online Zoom Wellbeing course called ‘Address the Stress’ to enable them to understand, recognise the signs of stress and support themselves and others. </a:t>
            </a:r>
            <a:endParaRPr sz="1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4"/>
          <p:cNvSpPr txBox="1">
            <a:spLocks noGrp="1"/>
          </p:cNvSpPr>
          <p:nvPr>
            <p:ph type="title"/>
          </p:nvPr>
        </p:nvSpPr>
        <p:spPr>
          <a:xfrm>
            <a:off x="311700" y="2628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500">
                <a:solidFill>
                  <a:srgbClr val="252525"/>
                </a:solidFill>
                <a:highlight>
                  <a:srgbClr val="00FF00"/>
                </a:highlight>
              </a:rPr>
              <a:t>4.4 The staff appraisal system, alongside ongoing supervision, ensures emotional wellbeing and mental health is recognised and monitored.</a:t>
            </a:r>
            <a:endParaRPr sz="3100">
              <a:highlight>
                <a:srgbClr val="00FF00"/>
              </a:highlight>
            </a:endParaRPr>
          </a:p>
        </p:txBody>
      </p:sp>
      <p:sp>
        <p:nvSpPr>
          <p:cNvPr id="516" name="Google Shape;516;p74"/>
          <p:cNvSpPr txBox="1">
            <a:spLocks noGrp="1"/>
          </p:cNvSpPr>
          <p:nvPr>
            <p:ph type="body" idx="1"/>
          </p:nvPr>
        </p:nvSpPr>
        <p:spPr>
          <a:xfrm>
            <a:off x="311700" y="1016550"/>
            <a:ext cx="8520600" cy="36693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At St. Anne’s Catholic Primary School we have an open door policy. All staff are encouraged to talk to anyone they feel comfortable talking to whether that is a member of SLT or another colleague. Staff are encouraged to talk to others and seek support, guidance or advice where necessary. </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Template from appraisal system - Please see attached document in email. </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Informal support - Wellbeing document - Please refer to staff and family wellbeing advice and resources in documentation email. </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Emotional support - Statement off anonymous staff member in documentation email. </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Thank you flowers</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Flowers for special birthdays, new baby or when leaving St. Annes. </a:t>
            </a:r>
            <a:endParaRPr sz="13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300">
                <a:solidFill>
                  <a:srgbClr val="000000"/>
                </a:solidFill>
              </a:rPr>
              <a:t>1-1 meeting with HT (new and existing staff) - Regular catch up meeting to check everyone is happy. Survey Monkey surveys</a:t>
            </a:r>
            <a:endParaRPr sz="1300">
              <a:solidFill>
                <a:srgbClr val="000000"/>
              </a:solidFill>
            </a:endParaRPr>
          </a:p>
          <a:p>
            <a:pPr marL="0" lvl="0" indent="0" algn="l" rtl="0">
              <a:lnSpc>
                <a:spcPct val="100000"/>
              </a:lnSpc>
              <a:spcBef>
                <a:spcPts val="1400"/>
              </a:spcBef>
              <a:spcAft>
                <a:spcPts val="975"/>
              </a:spcAft>
              <a:buClr>
                <a:schemeClr val="dk1"/>
              </a:buClr>
              <a:buSzPts val="1100"/>
              <a:buFont typeface="Arial"/>
              <a:buNone/>
            </a:pPr>
            <a:r>
              <a:rPr lang="en" sz="1300">
                <a:solidFill>
                  <a:srgbClr val="000000"/>
                </a:solidFill>
              </a:rPr>
              <a:t>Buddies/NQT mentor new staff members.</a:t>
            </a:r>
            <a:endParaRPr sz="19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22" name="Google Shape;522;p7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0" y="370400"/>
            <a:ext cx="2809496" cy="2201352"/>
          </a:xfrm>
          <a:prstGeom prst="rect">
            <a:avLst/>
          </a:prstGeom>
          <a:noFill/>
          <a:ln>
            <a:noFill/>
          </a:ln>
        </p:spPr>
      </p:pic>
      <p:sp>
        <p:nvSpPr>
          <p:cNvPr id="523" name="Google Shape;523;p75"/>
          <p:cNvSpPr txBox="1"/>
          <p:nvPr/>
        </p:nvSpPr>
        <p:spPr>
          <a:xfrm>
            <a:off x="3390900" y="485775"/>
            <a:ext cx="47148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Staff appreciation- Flowers are given as a thank you for staff’s hard work. </a:t>
            </a:r>
            <a:endParaRPr/>
          </a:p>
        </p:txBody>
      </p:sp>
      <p:pic>
        <p:nvPicPr>
          <p:cNvPr id="524" name="Google Shape;524;p75"/>
          <p:cNvPicPr preferRelativeResize="0"/>
          <p:nvPr/>
        </p:nvPicPr>
        <p:blipFill>
          <a:blip r:embed="rId4">
            <a:alphaModFix/>
          </a:blip>
          <a:stretch>
            <a:fillRect/>
          </a:stretch>
        </p:blipFill>
        <p:spPr>
          <a:xfrm>
            <a:off x="2534697" y="1557889"/>
            <a:ext cx="5619750" cy="3686175"/>
          </a:xfrm>
          <a:prstGeom prst="rect">
            <a:avLst/>
          </a:prstGeom>
          <a:noFill/>
          <a:ln>
            <a:noFill/>
          </a:ln>
        </p:spPr>
      </p:pic>
      <p:sp>
        <p:nvSpPr>
          <p:cNvPr id="525" name="Google Shape;525;p75"/>
          <p:cNvSpPr txBox="1"/>
          <p:nvPr/>
        </p:nvSpPr>
        <p:spPr>
          <a:xfrm>
            <a:off x="633375" y="3086100"/>
            <a:ext cx="2579100" cy="12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 staff treat- fruit in the staffroom!</a:t>
            </a:r>
            <a:endParaRPr/>
          </a:p>
          <a:p>
            <a:pPr marL="0" lvl="0" indent="0" algn="l" rtl="0">
              <a:spcBef>
                <a:spcPts val="0"/>
              </a:spcBef>
              <a:spcAft>
                <a:spcPts val="0"/>
              </a:spcAft>
              <a:buNone/>
            </a:pPr>
            <a:r>
              <a:rPr lang="en"/>
              <a:t>Celebrating our healthy school status!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6"/>
          <p:cNvSpPr txBox="1">
            <a:spLocks noGrp="1"/>
          </p:cNvSpPr>
          <p:nvPr>
            <p:ph type="title"/>
          </p:nvPr>
        </p:nvSpPr>
        <p:spPr>
          <a:xfrm>
            <a:off x="311700" y="2768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a:solidFill>
                  <a:srgbClr val="252525"/>
                </a:solidFill>
                <a:highlight>
                  <a:srgbClr val="00FF00"/>
                </a:highlight>
              </a:rPr>
              <a:t>4.5 EVALUATION: Feedback is gathered from staff about the quality of support in place for their emotional wellbeing and mental health, and appropriate follow-up action is taken.</a:t>
            </a:r>
            <a:endParaRPr sz="1400">
              <a:solidFill>
                <a:srgbClr val="252525"/>
              </a:solidFill>
              <a:highlight>
                <a:srgbClr val="00FF00"/>
              </a:highlight>
            </a:endParaRPr>
          </a:p>
          <a:p>
            <a:pPr marL="0" lvl="0" indent="0" algn="l" rtl="0">
              <a:spcBef>
                <a:spcPts val="1400"/>
              </a:spcBef>
              <a:spcAft>
                <a:spcPts val="975"/>
              </a:spcAft>
              <a:buClr>
                <a:schemeClr val="dk1"/>
              </a:buClr>
              <a:buSzPts val="1100"/>
              <a:buFont typeface="Arial"/>
              <a:buNone/>
            </a:pPr>
            <a:endParaRPr/>
          </a:p>
        </p:txBody>
      </p:sp>
      <p:sp>
        <p:nvSpPr>
          <p:cNvPr id="531" name="Google Shape;531;p76"/>
          <p:cNvSpPr txBox="1">
            <a:spLocks noGrp="1"/>
          </p:cNvSpPr>
          <p:nvPr>
            <p:ph type="body" idx="1"/>
          </p:nvPr>
        </p:nvSpPr>
        <p:spPr>
          <a:xfrm>
            <a:off x="311700" y="1191275"/>
            <a:ext cx="8520600" cy="337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rgbClr val="000000"/>
                </a:solidFill>
              </a:rPr>
              <a:t>Survey Monkey COVID and highlighting what we do well and areas for development</a:t>
            </a:r>
            <a:endParaRPr sz="1300" dirty="0">
              <a:solidFill>
                <a:srgbClr val="000000"/>
              </a:solidFill>
            </a:endParaRPr>
          </a:p>
          <a:p>
            <a:pPr marL="0" lvl="0" indent="0" algn="l" rtl="0">
              <a:spcBef>
                <a:spcPts val="1600"/>
              </a:spcBef>
              <a:spcAft>
                <a:spcPts val="0"/>
              </a:spcAft>
              <a:buNone/>
            </a:pPr>
            <a:r>
              <a:rPr lang="en" sz="1300" dirty="0">
                <a:solidFill>
                  <a:srgbClr val="000000"/>
                </a:solidFill>
              </a:rPr>
              <a:t>One to ones meeting between HT and all staff members. Checking in on how they are, how the year is going, whether they are happy etc.</a:t>
            </a:r>
            <a:endParaRPr sz="1300" dirty="0">
              <a:solidFill>
                <a:srgbClr val="000000"/>
              </a:solidFill>
            </a:endParaRPr>
          </a:p>
          <a:p>
            <a:pPr marL="0" lvl="0" indent="0" algn="l" rtl="0">
              <a:spcBef>
                <a:spcPts val="1600"/>
              </a:spcBef>
              <a:spcAft>
                <a:spcPts val="0"/>
              </a:spcAft>
              <a:buNone/>
            </a:pPr>
            <a:endParaRPr sz="1300" dirty="0">
              <a:solidFill>
                <a:srgbClr val="000000"/>
              </a:solidFill>
            </a:endParaRPr>
          </a:p>
          <a:p>
            <a:pPr marL="0" lvl="0" indent="0" algn="l" rtl="0">
              <a:spcBef>
                <a:spcPts val="1600"/>
              </a:spcBef>
              <a:spcAft>
                <a:spcPts val="0"/>
              </a:spcAft>
              <a:buNone/>
            </a:pPr>
            <a:endParaRPr sz="1300" dirty="0">
              <a:solidFill>
                <a:srgbClr val="000000"/>
              </a:solidFill>
            </a:endParaRPr>
          </a:p>
          <a:p>
            <a:pPr marL="0" lvl="0" indent="0" algn="l" rtl="0">
              <a:spcBef>
                <a:spcPts val="1600"/>
              </a:spcBef>
              <a:spcAft>
                <a:spcPts val="0"/>
              </a:spcAft>
              <a:buNone/>
            </a:pPr>
            <a:r>
              <a:rPr lang="en" sz="1300" dirty="0">
                <a:solidFill>
                  <a:srgbClr val="000000"/>
                </a:solidFill>
              </a:rPr>
              <a:t>Wellbeing calls to all staff - Checking in on their wellbeing and </a:t>
            </a:r>
            <a:endParaRPr sz="1300" dirty="0">
              <a:solidFill>
                <a:srgbClr val="000000"/>
              </a:solidFill>
            </a:endParaRPr>
          </a:p>
          <a:p>
            <a:pPr marL="0" lvl="0" indent="0" algn="l" rtl="0">
              <a:spcBef>
                <a:spcPts val="1600"/>
              </a:spcBef>
              <a:spcAft>
                <a:spcPts val="1600"/>
              </a:spcAft>
              <a:buNone/>
            </a:pPr>
            <a:r>
              <a:rPr lang="en" sz="1300" dirty="0">
                <a:solidFill>
                  <a:srgbClr val="000000"/>
                </a:solidFill>
              </a:rPr>
              <a:t>asking if they need some support. </a:t>
            </a:r>
            <a:endParaRPr sz="1300" dirty="0">
              <a:solidFill>
                <a:srgbClr val="000000"/>
              </a:solidFill>
            </a:endParaRPr>
          </a:p>
        </p:txBody>
      </p:sp>
      <p:pic>
        <p:nvPicPr>
          <p:cNvPr id="532" name="Google Shape;532;p7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31984" y="2182624"/>
            <a:ext cx="3436001" cy="3033432"/>
          </a:xfrm>
          <a:prstGeom prst="rect">
            <a:avLst/>
          </a:prstGeom>
          <a:noFill/>
          <a:ln>
            <a:noFill/>
          </a:ln>
        </p:spPr>
      </p:pic>
      <p:sp>
        <p:nvSpPr>
          <p:cNvPr id="533" name="Google Shape;533;p76"/>
          <p:cNvSpPr txBox="1"/>
          <p:nvPr/>
        </p:nvSpPr>
        <p:spPr>
          <a:xfrm>
            <a:off x="5581050" y="2046450"/>
            <a:ext cx="2943900" cy="4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End of year staff Survey Monkey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7"/>
          <p:cNvSpPr txBox="1">
            <a:spLocks noGrp="1"/>
          </p:cNvSpPr>
          <p:nvPr>
            <p:ph type="title"/>
          </p:nvPr>
        </p:nvSpPr>
        <p:spPr>
          <a:xfrm>
            <a:off x="311700" y="1787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 sz="1950" b="1">
                <a:solidFill>
                  <a:srgbClr val="252525"/>
                </a:solidFill>
              </a:rPr>
              <a:t>Objective 5</a:t>
            </a:r>
            <a:endParaRPr sz="1950" b="1">
              <a:solidFill>
                <a:srgbClr val="252525"/>
              </a:solidFill>
            </a:endParaRPr>
          </a:p>
          <a:p>
            <a:pPr marL="0" lvl="0" indent="0" algn="l" rtl="0">
              <a:spcBef>
                <a:spcPts val="1400"/>
              </a:spcBef>
              <a:spcAft>
                <a:spcPts val="0"/>
              </a:spcAft>
              <a:buClr>
                <a:schemeClr val="dk1"/>
              </a:buClr>
              <a:buSzPts val="1100"/>
              <a:buFont typeface="Arial"/>
              <a:buNone/>
            </a:pPr>
            <a:r>
              <a:rPr lang="en" sz="1200" b="1">
                <a:solidFill>
                  <a:srgbClr val="252525"/>
                </a:solidFill>
              </a:rPr>
              <a:t>The school prioritises professional learning and staff development on emotional wellbeing and mental health.</a:t>
            </a:r>
            <a:endParaRPr b="1"/>
          </a:p>
        </p:txBody>
      </p:sp>
      <p:sp>
        <p:nvSpPr>
          <p:cNvPr id="539" name="Google Shape;539;p77"/>
          <p:cNvSpPr txBox="1">
            <a:spLocks noGrp="1"/>
          </p:cNvSpPr>
          <p:nvPr>
            <p:ph type="body" idx="1"/>
          </p:nvPr>
        </p:nvSpPr>
        <p:spPr>
          <a:xfrm>
            <a:off x="224225" y="1727100"/>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All of the staff at St Anne’s are invited to take part in ‘Wellbeing First Training’ which is an online course. </a:t>
            </a:r>
            <a:endParaRPr sz="1500">
              <a:solidFill>
                <a:srgbClr val="000000"/>
              </a:solidFill>
            </a:endParaRPr>
          </a:p>
          <a:p>
            <a:pPr marL="0" lvl="0" indent="0" algn="l" rtl="0">
              <a:lnSpc>
                <a:spcPct val="100000"/>
              </a:lnSpc>
              <a:spcBef>
                <a:spcPts val="1400"/>
              </a:spcBef>
              <a:spcAft>
                <a:spcPts val="0"/>
              </a:spcAft>
              <a:buClr>
                <a:schemeClr val="dk1"/>
              </a:buClr>
              <a:buSzPts val="1100"/>
              <a:buFont typeface="Arial"/>
              <a:buNone/>
            </a:pPr>
            <a:r>
              <a:rPr lang="en" sz="1500">
                <a:solidFill>
                  <a:srgbClr val="000000"/>
                </a:solidFill>
              </a:rPr>
              <a:t>Our learning mentor, Maureen Revell, is also a Mental Health First Aider and this training has been cascaded to staff in staff meetings and online over lockdown. Our staff are able to identify signs of anxiety and issues with mental health, both in themselves and our children. We have a clear reporting system to refer children to get additional help should we feel that they it. All members of staff are aware of these procedures and how to follow them.</a:t>
            </a:r>
            <a:endParaRPr sz="150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500">
              <a:solidFill>
                <a:srgbClr val="000000"/>
              </a:solidFill>
            </a:endParaRPr>
          </a:p>
          <a:p>
            <a:pPr marL="0" lvl="0" indent="0" algn="l" rtl="0">
              <a:lnSpc>
                <a:spcPct val="100000"/>
              </a:lnSpc>
              <a:spcBef>
                <a:spcPts val="1400"/>
              </a:spcBef>
              <a:spcAft>
                <a:spcPts val="0"/>
              </a:spcAft>
              <a:buClr>
                <a:schemeClr val="dk1"/>
              </a:buClr>
              <a:buSzPts val="1100"/>
              <a:buFont typeface="Arial"/>
              <a:buNone/>
            </a:pPr>
            <a:endParaRPr sz="1500">
              <a:solidFill>
                <a:srgbClr val="000000"/>
              </a:solidFill>
            </a:endParaRPr>
          </a:p>
          <a:p>
            <a:pPr marL="0" lvl="0" indent="0" algn="l" rtl="0">
              <a:lnSpc>
                <a:spcPct val="100000"/>
              </a:lnSpc>
              <a:spcBef>
                <a:spcPts val="1400"/>
              </a:spcBef>
              <a:spcAft>
                <a:spcPts val="975"/>
              </a:spcAft>
              <a:buClr>
                <a:schemeClr val="dk1"/>
              </a:buClr>
              <a:buSzPts val="1100"/>
              <a:buFont typeface="Arial"/>
              <a:buNone/>
            </a:pPr>
            <a:endParaRPr sz="1300">
              <a:solidFill>
                <a:srgbClr val="000000"/>
              </a:solidFill>
            </a:endParaRPr>
          </a:p>
        </p:txBody>
      </p:sp>
      <p:sp>
        <p:nvSpPr>
          <p:cNvPr id="540" name="Google Shape;540;p77"/>
          <p:cNvSpPr txBox="1"/>
          <p:nvPr/>
        </p:nvSpPr>
        <p:spPr>
          <a:xfrm>
            <a:off x="224225" y="1166400"/>
            <a:ext cx="7189800" cy="5607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975"/>
              </a:spcAft>
              <a:buNone/>
            </a:pPr>
            <a:r>
              <a:rPr lang="en">
                <a:solidFill>
                  <a:srgbClr val="252525"/>
                </a:solidFill>
                <a:highlight>
                  <a:srgbClr val="00FF00"/>
                </a:highlight>
              </a:rPr>
              <a:t>5.1 Professional learning and staff development forms part of the strategy, including consideration of resource allocation.</a:t>
            </a:r>
            <a:endParaRPr sz="1600">
              <a:highlight>
                <a:srgbClr val="00FF00"/>
              </a:high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8"/>
          <p:cNvSpPr txBox="1">
            <a:spLocks noGrp="1"/>
          </p:cNvSpPr>
          <p:nvPr>
            <p:ph type="title"/>
          </p:nvPr>
        </p:nvSpPr>
        <p:spPr>
          <a:xfrm>
            <a:off x="311700" y="445025"/>
            <a:ext cx="8520600" cy="4884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a:solidFill>
                  <a:srgbClr val="252525"/>
                </a:solidFill>
                <a:highlight>
                  <a:srgbClr val="00FF00"/>
                </a:highlight>
              </a:rPr>
              <a:t>5.2 The school is aware of current confidence and capacity among staff in promoting emotional wellbeing and mental health, and training needs are identified.</a:t>
            </a:r>
            <a:endParaRPr sz="1400">
              <a:solidFill>
                <a:srgbClr val="252525"/>
              </a:solidFill>
              <a:highlight>
                <a:srgbClr val="00FF00"/>
              </a:highlight>
            </a:endParaRPr>
          </a:p>
          <a:p>
            <a:pPr marL="0" lvl="0" indent="0" algn="l" rtl="0">
              <a:spcBef>
                <a:spcPts val="1400"/>
              </a:spcBef>
              <a:spcAft>
                <a:spcPts val="0"/>
              </a:spcAft>
              <a:buClr>
                <a:schemeClr val="dk1"/>
              </a:buClr>
              <a:buSzPts val="1100"/>
              <a:buFont typeface="Arial"/>
              <a:buNone/>
            </a:pPr>
            <a:endParaRPr sz="1200">
              <a:solidFill>
                <a:srgbClr val="FF0000"/>
              </a:solidFill>
            </a:endParaRPr>
          </a:p>
          <a:p>
            <a:pPr marL="0" lvl="0" indent="0" algn="l" rtl="0">
              <a:spcBef>
                <a:spcPts val="975"/>
              </a:spcBef>
              <a:spcAft>
                <a:spcPts val="0"/>
              </a:spcAft>
              <a:buNone/>
            </a:pPr>
            <a:endParaRPr/>
          </a:p>
        </p:txBody>
      </p:sp>
      <p:sp>
        <p:nvSpPr>
          <p:cNvPr id="546" name="Google Shape;546;p78"/>
          <p:cNvSpPr txBox="1">
            <a:spLocks noGrp="1"/>
          </p:cNvSpPr>
          <p:nvPr>
            <p:ph type="body" idx="1"/>
          </p:nvPr>
        </p:nvSpPr>
        <p:spPr>
          <a:xfrm>
            <a:off x="311700" y="1224650"/>
            <a:ext cx="8520600" cy="298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endParaRPr>
          </a:p>
          <a:p>
            <a:pPr marL="0" lvl="0" indent="0" algn="l" rtl="0">
              <a:spcBef>
                <a:spcPts val="1600"/>
              </a:spcBef>
              <a:spcAft>
                <a:spcPts val="0"/>
              </a:spcAft>
              <a:buNone/>
            </a:pPr>
            <a:r>
              <a:rPr lang="en">
                <a:solidFill>
                  <a:srgbClr val="000000"/>
                </a:solidFill>
              </a:rPr>
              <a:t>Our staff skills audit allows us to identify any training needs for staff members and these are acted on to ensure all staff have the capacity to promote emotional wellbeing and mental health. We feel as a staff, that we are confident in identifying and addressing what we need to do to ensure the children get the appropriate help via a referral process if needed. </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r>
              <a:rPr lang="en">
                <a:solidFill>
                  <a:srgbClr val="000000"/>
                </a:solidFill>
              </a:rPr>
              <a:t>See staff evaluation stakeholder forms.</a:t>
            </a:r>
            <a:endParaRPr>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9"/>
          <p:cNvSpPr txBox="1">
            <a:spLocks noGrp="1"/>
          </p:cNvSpPr>
          <p:nvPr>
            <p:ph type="title"/>
          </p:nvPr>
        </p:nvSpPr>
        <p:spPr>
          <a:xfrm>
            <a:off x="311700" y="248825"/>
            <a:ext cx="8520600" cy="4010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dirty="0">
                <a:solidFill>
                  <a:srgbClr val="252525"/>
                </a:solidFill>
                <a:highlight>
                  <a:srgbClr val="00FF00"/>
                </a:highlight>
              </a:rPr>
              <a:t>5.3 The school has a targeted short-term and long-term CPD programme in place that includes emotional wellbeing and mental health, with training opportunities offered.</a:t>
            </a:r>
            <a:endParaRPr sz="1400" dirty="0">
              <a:solidFill>
                <a:srgbClr val="252525"/>
              </a:solidFill>
              <a:highlight>
                <a:srgbClr val="00FF00"/>
              </a:highlight>
            </a:endParaRPr>
          </a:p>
          <a:p>
            <a:pPr marL="0" lvl="0" indent="0" algn="l" rtl="0">
              <a:lnSpc>
                <a:spcPct val="115000"/>
              </a:lnSpc>
              <a:spcBef>
                <a:spcPts val="975"/>
              </a:spcBef>
              <a:spcAft>
                <a:spcPts val="0"/>
              </a:spcAft>
              <a:buClr>
                <a:schemeClr val="dk1"/>
              </a:buClr>
              <a:buSzPts val="1100"/>
              <a:buFont typeface="Arial"/>
              <a:buNone/>
            </a:pPr>
            <a:r>
              <a:rPr lang="en" sz="1300" dirty="0">
                <a:solidFill>
                  <a:srgbClr val="000000"/>
                </a:solidFill>
              </a:rPr>
              <a:t>The school has both long term and short term plans in place to ensure that staff are regularly updated on training needs. </a:t>
            </a:r>
            <a:endParaRPr sz="1300" dirty="0">
              <a:solidFill>
                <a:srgbClr val="000000"/>
              </a:solidFill>
            </a:endParaRPr>
          </a:p>
          <a:p>
            <a:pPr marL="0" lvl="0" indent="0" algn="l" rtl="0">
              <a:lnSpc>
                <a:spcPct val="115000"/>
              </a:lnSpc>
              <a:spcBef>
                <a:spcPts val="1600"/>
              </a:spcBef>
              <a:spcAft>
                <a:spcPts val="0"/>
              </a:spcAft>
              <a:buClr>
                <a:schemeClr val="dk1"/>
              </a:buClr>
              <a:buSzPts val="1100"/>
              <a:buFont typeface="Arial"/>
              <a:buNone/>
            </a:pPr>
            <a:r>
              <a:rPr lang="en" sz="1300" dirty="0">
                <a:solidFill>
                  <a:srgbClr val="000000"/>
                </a:solidFill>
              </a:rPr>
              <a:t>Our staff have completed the following training and will continue to complete these courses on a long term cycle, as they are refreshed:</a:t>
            </a:r>
            <a:endParaRPr sz="1300" dirty="0">
              <a:solidFill>
                <a:srgbClr val="000000"/>
              </a:solidFill>
            </a:endParaRPr>
          </a:p>
          <a:p>
            <a:pPr marL="0" lvl="0" indent="0" algn="l" rtl="0">
              <a:lnSpc>
                <a:spcPct val="115000"/>
              </a:lnSpc>
              <a:spcBef>
                <a:spcPts val="1600"/>
              </a:spcBef>
              <a:spcAft>
                <a:spcPts val="0"/>
              </a:spcAft>
              <a:buClr>
                <a:schemeClr val="dk1"/>
              </a:buClr>
              <a:buSzPts val="1100"/>
              <a:buFont typeface="Arial"/>
              <a:buNone/>
            </a:pPr>
            <a:r>
              <a:rPr lang="en" sz="1300" dirty="0">
                <a:solidFill>
                  <a:srgbClr val="000000"/>
                </a:solidFill>
              </a:rPr>
              <a:t>Safeguarding Training</a:t>
            </a:r>
            <a:endParaRPr sz="1300" dirty="0">
              <a:solidFill>
                <a:srgbClr val="000000"/>
              </a:solidFill>
            </a:endParaRPr>
          </a:p>
          <a:p>
            <a:pPr marL="0" lvl="0" indent="0" algn="l" rtl="0">
              <a:lnSpc>
                <a:spcPct val="115000"/>
              </a:lnSpc>
              <a:spcBef>
                <a:spcPts val="1600"/>
              </a:spcBef>
              <a:spcAft>
                <a:spcPts val="0"/>
              </a:spcAft>
              <a:buClr>
                <a:schemeClr val="dk1"/>
              </a:buClr>
              <a:buSzPts val="1100"/>
              <a:buFont typeface="Arial"/>
              <a:buNone/>
            </a:pPr>
            <a:r>
              <a:rPr lang="en" sz="1300" dirty="0">
                <a:solidFill>
                  <a:srgbClr val="000000"/>
                </a:solidFill>
              </a:rPr>
              <a:t>Child Protection Training</a:t>
            </a:r>
            <a:endParaRPr sz="1300" dirty="0">
              <a:solidFill>
                <a:srgbClr val="000000"/>
              </a:solidFill>
            </a:endParaRPr>
          </a:p>
          <a:p>
            <a:pPr marL="0" lvl="0" indent="0" algn="l" rtl="0">
              <a:lnSpc>
                <a:spcPct val="115000"/>
              </a:lnSpc>
              <a:spcBef>
                <a:spcPts val="1600"/>
              </a:spcBef>
              <a:spcAft>
                <a:spcPts val="0"/>
              </a:spcAft>
              <a:buClr>
                <a:schemeClr val="dk1"/>
              </a:buClr>
              <a:buSzPts val="1100"/>
              <a:buFont typeface="Arial"/>
              <a:buNone/>
            </a:pPr>
            <a:r>
              <a:rPr lang="en" sz="1300" dirty="0">
                <a:solidFill>
                  <a:srgbClr val="000000"/>
                </a:solidFill>
              </a:rPr>
              <a:t>Mental Health First Aid</a:t>
            </a:r>
            <a:endParaRPr sz="1300" dirty="0">
              <a:solidFill>
                <a:srgbClr val="000000"/>
              </a:solidFill>
            </a:endParaRPr>
          </a:p>
          <a:p>
            <a:pPr marL="0" lvl="0" indent="0" algn="l" rtl="0">
              <a:lnSpc>
                <a:spcPct val="115000"/>
              </a:lnSpc>
              <a:spcBef>
                <a:spcPts val="1600"/>
              </a:spcBef>
              <a:spcAft>
                <a:spcPts val="0"/>
              </a:spcAft>
              <a:buClr>
                <a:schemeClr val="dk1"/>
              </a:buClr>
              <a:buSzPts val="1100"/>
              <a:buFont typeface="Arial"/>
              <a:buNone/>
            </a:pPr>
            <a:r>
              <a:rPr lang="en" sz="1300" dirty="0">
                <a:solidFill>
                  <a:srgbClr val="000000"/>
                </a:solidFill>
              </a:rPr>
              <a:t>Cascade Training</a:t>
            </a:r>
            <a:endParaRPr sz="1300" dirty="0">
              <a:solidFill>
                <a:srgbClr val="000000"/>
              </a:solidFill>
            </a:endParaRPr>
          </a:p>
          <a:p>
            <a:pPr marL="0" lvl="0" indent="0" algn="l" rtl="0">
              <a:lnSpc>
                <a:spcPct val="115000"/>
              </a:lnSpc>
              <a:spcBef>
                <a:spcPts val="1600"/>
              </a:spcBef>
              <a:spcAft>
                <a:spcPts val="0"/>
              </a:spcAft>
              <a:buClr>
                <a:schemeClr val="dk1"/>
              </a:buClr>
              <a:buSzPts val="1100"/>
              <a:buFont typeface="Arial"/>
              <a:buNone/>
            </a:pPr>
            <a:r>
              <a:rPr lang="en" sz="1300" dirty="0">
                <a:solidFill>
                  <a:srgbClr val="000000"/>
                </a:solidFill>
              </a:rPr>
              <a:t>Nicola Mitchell, a member of the Wellbeing Team and Teaching Assistant in school, is currently completing a diploma in Supporting Mental Health in Children &amp; Young People</a:t>
            </a:r>
            <a:endParaRPr sz="1500" dirty="0">
              <a:solidFill>
                <a:srgbClr val="000000"/>
              </a:solidFill>
              <a:highlight>
                <a:srgbClr val="FF0000"/>
              </a:highlight>
            </a:endParaRPr>
          </a:p>
          <a:p>
            <a:pPr marL="0" lvl="0" indent="0" algn="l" rtl="0">
              <a:spcBef>
                <a:spcPts val="1600"/>
              </a:spcBef>
              <a:spcAft>
                <a:spcPts val="975"/>
              </a:spcAft>
              <a:buClr>
                <a:schemeClr val="dk1"/>
              </a:buClr>
              <a:buSzPts val="1100"/>
              <a:buFont typeface="Arial"/>
              <a:buNone/>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600">
                <a:solidFill>
                  <a:srgbClr val="252525"/>
                </a:solidFill>
                <a:highlight>
                  <a:srgbClr val="00FF00"/>
                </a:highlight>
              </a:rPr>
              <a:t>5.4 A programme of mental health awareness training is available to all staff.</a:t>
            </a:r>
            <a:endParaRPr sz="1600">
              <a:solidFill>
                <a:srgbClr val="252525"/>
              </a:solidFill>
              <a:highlight>
                <a:srgbClr val="00FF00"/>
              </a:highlight>
            </a:endParaRPr>
          </a:p>
          <a:p>
            <a:pPr marL="0" lvl="0" indent="0" algn="l" rtl="0">
              <a:spcBef>
                <a:spcPts val="1400"/>
              </a:spcBef>
              <a:spcAft>
                <a:spcPts val="0"/>
              </a:spcAft>
              <a:buClr>
                <a:schemeClr val="dk1"/>
              </a:buClr>
              <a:buSzPts val="1100"/>
              <a:buFont typeface="Arial"/>
              <a:buNone/>
            </a:pPr>
            <a:endParaRPr sz="2200">
              <a:solidFill>
                <a:srgbClr val="000000"/>
              </a:solidFill>
            </a:endParaRPr>
          </a:p>
          <a:p>
            <a:pPr marL="0" lvl="0" indent="0" algn="l" rtl="0">
              <a:spcBef>
                <a:spcPts val="1400"/>
              </a:spcBef>
              <a:spcAft>
                <a:spcPts val="0"/>
              </a:spcAft>
              <a:buClr>
                <a:schemeClr val="dk1"/>
              </a:buClr>
              <a:buSzPts val="1100"/>
              <a:buFont typeface="Arial"/>
              <a:buNone/>
            </a:pPr>
            <a:r>
              <a:rPr lang="en" sz="1900">
                <a:solidFill>
                  <a:srgbClr val="000000"/>
                </a:solidFill>
              </a:rPr>
              <a:t>W</a:t>
            </a:r>
            <a:r>
              <a:rPr lang="en" sz="1600">
                <a:solidFill>
                  <a:srgbClr val="000000"/>
                </a:solidFill>
              </a:rPr>
              <a:t>ee</a:t>
            </a:r>
            <a:r>
              <a:rPr lang="en" sz="1900">
                <a:solidFill>
                  <a:srgbClr val="000000"/>
                </a:solidFill>
              </a:rPr>
              <a:t>kly opportunities to sign up for courses through Knowsley First (March 20)</a:t>
            </a:r>
            <a:endParaRPr sz="1900">
              <a:solidFill>
                <a:srgbClr val="000000"/>
              </a:solidFill>
            </a:endParaRPr>
          </a:p>
          <a:p>
            <a:pPr marL="0" lvl="0" indent="0" algn="l" rtl="0">
              <a:spcBef>
                <a:spcPts val="1400"/>
              </a:spcBef>
              <a:spcAft>
                <a:spcPts val="0"/>
              </a:spcAft>
              <a:buClr>
                <a:schemeClr val="dk1"/>
              </a:buClr>
              <a:buSzPts val="1100"/>
              <a:buFont typeface="Arial"/>
              <a:buNone/>
            </a:pPr>
            <a:r>
              <a:rPr lang="en" sz="2000">
                <a:solidFill>
                  <a:srgbClr val="000000"/>
                </a:solidFill>
              </a:rPr>
              <a:t>Staff training available online via Hays. </a:t>
            </a:r>
            <a:endParaRPr sz="2000">
              <a:solidFill>
                <a:srgbClr val="000000"/>
              </a:solidFill>
            </a:endParaRPr>
          </a:p>
          <a:p>
            <a:pPr marL="0" lvl="0" indent="0" algn="l" rtl="0">
              <a:spcBef>
                <a:spcPts val="1400"/>
              </a:spcBef>
              <a:spcAft>
                <a:spcPts val="0"/>
              </a:spcAft>
              <a:buClr>
                <a:schemeClr val="dk1"/>
              </a:buClr>
              <a:buSzPts val="1100"/>
              <a:buFont typeface="Arial"/>
              <a:buNone/>
            </a:pPr>
            <a:r>
              <a:rPr lang="en" sz="2000">
                <a:solidFill>
                  <a:srgbClr val="000000"/>
                </a:solidFill>
              </a:rPr>
              <a:t>Address the Stress course attended by staff. </a:t>
            </a:r>
            <a:endParaRPr sz="2000">
              <a:solidFill>
                <a:srgbClr val="000000"/>
              </a:solidFill>
            </a:endParaRPr>
          </a:p>
          <a:p>
            <a:pPr marL="0" lvl="0" indent="0" algn="l" rtl="0">
              <a:spcBef>
                <a:spcPts val="1400"/>
              </a:spcBef>
              <a:spcAft>
                <a:spcPts val="0"/>
              </a:spcAft>
              <a:buClr>
                <a:schemeClr val="dk1"/>
              </a:buClr>
              <a:buSzPts val="1100"/>
              <a:buFont typeface="Arial"/>
              <a:buNone/>
            </a:pPr>
            <a:r>
              <a:rPr lang="en" sz="2000">
                <a:solidFill>
                  <a:srgbClr val="000000"/>
                </a:solidFill>
              </a:rPr>
              <a:t>Mental Health First Aid - Information cascaded to staff during staff inset by Learning Mentor.</a:t>
            </a:r>
            <a:endParaRPr sz="2000">
              <a:solidFill>
                <a:srgbClr val="000000"/>
              </a:solidFill>
            </a:endParaRPr>
          </a:p>
          <a:p>
            <a:pPr marL="0" lvl="0" indent="0" algn="l" rtl="0">
              <a:spcBef>
                <a:spcPts val="1400"/>
              </a:spcBef>
              <a:spcAft>
                <a:spcPts val="975"/>
              </a:spcAft>
              <a:buClr>
                <a:schemeClr val="dk1"/>
              </a:buClr>
              <a:buSzPts val="1100"/>
              <a:buFont typeface="Arial"/>
              <a:buNone/>
            </a:pPr>
            <a:endParaRPr sz="240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400">
                <a:solidFill>
                  <a:srgbClr val="252525"/>
                </a:solidFill>
                <a:highlight>
                  <a:srgbClr val="00FF00"/>
                </a:highlight>
              </a:rPr>
              <a:t>5.5 EVALUATION: The school evaluates the extent to which all teaching staff feel they have the knowledge and skills to promote emotional wellbeing in their class teaching, and appropriate follow-up action is taken.</a:t>
            </a:r>
            <a:endParaRPr sz="3000">
              <a:highlight>
                <a:srgbClr val="00FF00"/>
              </a:highlight>
            </a:endParaRPr>
          </a:p>
        </p:txBody>
      </p:sp>
      <p:sp>
        <p:nvSpPr>
          <p:cNvPr id="562" name="Google Shape;562;p81"/>
          <p:cNvSpPr txBox="1">
            <a:spLocks noGrp="1"/>
          </p:cNvSpPr>
          <p:nvPr>
            <p:ph type="body" idx="1"/>
          </p:nvPr>
        </p:nvSpPr>
        <p:spPr>
          <a:xfrm>
            <a:off x="311700" y="14047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Our staff feel that they are well supported and have the knowledge and skills to promote emotional wellbeing at St Anne’s Catholic Primary School.</a:t>
            </a:r>
            <a:endParaRPr>
              <a:solidFill>
                <a:srgbClr val="000000"/>
              </a:solidFill>
            </a:endParaRPr>
          </a:p>
          <a:p>
            <a:pPr marL="0" lvl="0" indent="0" algn="l" rtl="0">
              <a:spcBef>
                <a:spcPts val="1600"/>
              </a:spcBef>
              <a:spcAft>
                <a:spcPts val="0"/>
              </a:spcAft>
              <a:buNone/>
            </a:pPr>
            <a:r>
              <a:rPr lang="en">
                <a:solidFill>
                  <a:srgbClr val="000000"/>
                </a:solidFill>
              </a:rPr>
              <a:t>All staff know and follow the policies and the appropriate follow-up action is always taken.</a:t>
            </a:r>
            <a:endParaRPr>
              <a:solidFill>
                <a:srgbClr val="000000"/>
              </a:solidFill>
            </a:endParaRPr>
          </a:p>
          <a:p>
            <a:pPr marL="0" lvl="0" indent="0" algn="l" rtl="0">
              <a:spcBef>
                <a:spcPts val="1600"/>
              </a:spcBef>
              <a:spcAft>
                <a:spcPts val="0"/>
              </a:spcAft>
              <a:buNone/>
            </a:pPr>
            <a:r>
              <a:rPr lang="en">
                <a:solidFill>
                  <a:srgbClr val="000000"/>
                </a:solidFill>
              </a:rPr>
              <a:t>Staff are regularly trained and have CPD to ensure they have the knowledge and skills to promote emotional wellbeing across our school and staff are aware of where they can go to access further training or support, should they feel to do so.</a:t>
            </a:r>
            <a:endParaRPr>
              <a:solidFill>
                <a:srgbClr val="000000"/>
              </a:solidFill>
            </a:endParaRPr>
          </a:p>
          <a:p>
            <a:pPr marL="0" lvl="0" indent="0" algn="l" rtl="0">
              <a:spcBef>
                <a:spcPts val="1600"/>
              </a:spcBef>
              <a:spcAft>
                <a:spcPts val="1600"/>
              </a:spcAft>
              <a:buNone/>
            </a:pPr>
            <a:r>
              <a:rPr lang="en">
                <a:solidFill>
                  <a:srgbClr val="000000"/>
                </a:solidFill>
              </a:rPr>
              <a:t>Survey Monkeys are completed about staff wellbeing (and knowledge) and they are evaluated and acted upon. </a:t>
            </a: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11700" y="308025"/>
            <a:ext cx="8520600" cy="4493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950" b="1">
                <a:solidFill>
                  <a:srgbClr val="252525"/>
                </a:solidFill>
              </a:rPr>
              <a:t>Objective 1</a:t>
            </a:r>
            <a:endParaRPr sz="1950" b="1">
              <a:solidFill>
                <a:srgbClr val="252525"/>
              </a:solidFill>
            </a:endParaRPr>
          </a:p>
          <a:p>
            <a:pPr marL="0" lvl="0" indent="0" algn="l" rtl="0">
              <a:lnSpc>
                <a:spcPct val="100000"/>
              </a:lnSpc>
              <a:spcBef>
                <a:spcPts val="0"/>
              </a:spcBef>
              <a:spcAft>
                <a:spcPts val="0"/>
              </a:spcAft>
              <a:buClr>
                <a:schemeClr val="dk1"/>
              </a:buClr>
              <a:buSzPts val="1100"/>
              <a:buFont typeface="Arial"/>
              <a:buNone/>
            </a:pPr>
            <a:r>
              <a:rPr lang="en" sz="1200" b="1">
                <a:solidFill>
                  <a:srgbClr val="252525"/>
                </a:solidFill>
              </a:rPr>
              <a:t>The school is committed to promoting and protecting emotional wellbeing and mental health by achieving the Wellbeing Award for Schools.</a:t>
            </a:r>
            <a:endParaRPr sz="1200">
              <a:solidFill>
                <a:schemeClr val="dk1"/>
              </a:solidFill>
              <a:latin typeface="Calibri"/>
              <a:ea typeface="Calibri"/>
              <a:cs typeface="Calibri"/>
              <a:sym typeface="Calibri"/>
            </a:endParaRPr>
          </a:p>
          <a:p>
            <a:pPr marL="0" lvl="0" indent="0" algn="l" rtl="0">
              <a:lnSpc>
                <a:spcPct val="100000"/>
              </a:lnSpc>
              <a:spcBef>
                <a:spcPts val="1400"/>
              </a:spcBef>
              <a:spcAft>
                <a:spcPts val="0"/>
              </a:spcAft>
              <a:buNone/>
            </a:pPr>
            <a:r>
              <a:rPr lang="en" sz="1300" b="1">
                <a:solidFill>
                  <a:srgbClr val="252525"/>
                </a:solidFill>
                <a:highlight>
                  <a:srgbClr val="00FF00"/>
                </a:highlight>
              </a:rPr>
              <a:t>1.1 The award process is reviewed by the SLT and governors </a:t>
            </a:r>
            <a:endParaRPr sz="1300" b="1">
              <a:solidFill>
                <a:srgbClr val="252525"/>
              </a:solidFill>
              <a:highlight>
                <a:srgbClr val="00FF00"/>
              </a:highlight>
            </a:endParaRPr>
          </a:p>
          <a:p>
            <a:pPr marL="0" lvl="0" indent="0" algn="l" rtl="0">
              <a:lnSpc>
                <a:spcPct val="100000"/>
              </a:lnSpc>
              <a:spcBef>
                <a:spcPts val="1400"/>
              </a:spcBef>
              <a:spcAft>
                <a:spcPts val="0"/>
              </a:spcAft>
              <a:buNone/>
            </a:pPr>
            <a:r>
              <a:rPr lang="en" sz="1300" b="1">
                <a:solidFill>
                  <a:srgbClr val="252525"/>
                </a:solidFill>
                <a:highlight>
                  <a:srgbClr val="00FF00"/>
                </a:highlight>
              </a:rPr>
              <a:t>and formally adopted.</a:t>
            </a:r>
            <a:endParaRPr sz="1300" b="1">
              <a:solidFill>
                <a:srgbClr val="252525"/>
              </a:solidFill>
              <a:highlight>
                <a:srgbClr val="00FF00"/>
              </a:highlight>
            </a:endParaRPr>
          </a:p>
          <a:p>
            <a:pPr marL="0" lvl="0" indent="0" algn="l" rtl="0">
              <a:lnSpc>
                <a:spcPct val="100000"/>
              </a:lnSpc>
              <a:spcBef>
                <a:spcPts val="1400"/>
              </a:spcBef>
              <a:spcAft>
                <a:spcPts val="0"/>
              </a:spcAft>
              <a:buNone/>
            </a:pPr>
            <a:r>
              <a:rPr lang="en" sz="1200" b="1">
                <a:solidFill>
                  <a:srgbClr val="252525"/>
                </a:solidFill>
              </a:rPr>
              <a:t>Governors were made aware during meeting dates 25th April 19. </a:t>
            </a:r>
            <a:endParaRPr sz="1200" b="1">
              <a:solidFill>
                <a:srgbClr val="252525"/>
              </a:solidFill>
            </a:endParaRPr>
          </a:p>
          <a:p>
            <a:pPr marL="0" lvl="0" indent="0" algn="l" rtl="0">
              <a:lnSpc>
                <a:spcPct val="100000"/>
              </a:lnSpc>
              <a:spcBef>
                <a:spcPts val="1400"/>
              </a:spcBef>
              <a:spcAft>
                <a:spcPts val="0"/>
              </a:spcAft>
              <a:buNone/>
            </a:pPr>
            <a:r>
              <a:rPr lang="en" sz="1200" b="1">
                <a:solidFill>
                  <a:srgbClr val="252525"/>
                </a:solidFill>
              </a:rPr>
              <a:t>Letter sent to parents. </a:t>
            </a:r>
            <a:endParaRPr sz="1200" b="1">
              <a:solidFill>
                <a:srgbClr val="252525"/>
              </a:solidFill>
            </a:endParaRPr>
          </a:p>
          <a:p>
            <a:pPr marL="0" lvl="0" indent="0" algn="l" rtl="0">
              <a:lnSpc>
                <a:spcPct val="100000"/>
              </a:lnSpc>
              <a:spcBef>
                <a:spcPts val="1400"/>
              </a:spcBef>
              <a:spcAft>
                <a:spcPts val="0"/>
              </a:spcAft>
              <a:buNone/>
            </a:pPr>
            <a:r>
              <a:rPr lang="en" sz="1200" b="1">
                <a:solidFill>
                  <a:srgbClr val="252525"/>
                </a:solidFill>
              </a:rPr>
              <a:t>Staff Inset Day 25th April 2019</a:t>
            </a:r>
            <a:endParaRPr sz="1200" b="1">
              <a:solidFill>
                <a:srgbClr val="252525"/>
              </a:solidFill>
            </a:endParaRPr>
          </a:p>
          <a:p>
            <a:pPr marL="0" lvl="0" indent="0" algn="l" rtl="0">
              <a:lnSpc>
                <a:spcPct val="100000"/>
              </a:lnSpc>
              <a:spcBef>
                <a:spcPts val="1400"/>
              </a:spcBef>
              <a:spcAft>
                <a:spcPts val="0"/>
              </a:spcAft>
              <a:buNone/>
            </a:pPr>
            <a:r>
              <a:rPr lang="en" sz="1200" b="1">
                <a:solidFill>
                  <a:srgbClr val="252525"/>
                </a:solidFill>
              </a:rPr>
              <a:t>Children made aware at weekly assembly April 19.</a:t>
            </a:r>
            <a:endParaRPr sz="1200" b="1">
              <a:solidFill>
                <a:srgbClr val="252525"/>
              </a:solidFill>
            </a:endParaRPr>
          </a:p>
          <a:p>
            <a:pPr marL="0" lvl="0" indent="0" algn="l" rtl="0">
              <a:lnSpc>
                <a:spcPct val="100000"/>
              </a:lnSpc>
              <a:spcBef>
                <a:spcPts val="1400"/>
              </a:spcBef>
              <a:spcAft>
                <a:spcPts val="0"/>
              </a:spcAft>
              <a:buNone/>
            </a:pPr>
            <a:r>
              <a:rPr lang="en" sz="1200" b="1">
                <a:solidFill>
                  <a:srgbClr val="252525"/>
                </a:solidFill>
              </a:rPr>
              <a:t>Consultation of all stakeholders</a:t>
            </a:r>
            <a:endParaRPr sz="1200" b="1">
              <a:solidFill>
                <a:srgbClr val="252525"/>
              </a:solidFill>
            </a:endParaRPr>
          </a:p>
          <a:p>
            <a:pPr marL="0" lvl="0" indent="0" algn="l" rtl="0">
              <a:lnSpc>
                <a:spcPct val="100000"/>
              </a:lnSpc>
              <a:spcBef>
                <a:spcPts val="1400"/>
              </a:spcBef>
              <a:spcAft>
                <a:spcPts val="0"/>
              </a:spcAft>
              <a:buClr>
                <a:schemeClr val="dk1"/>
              </a:buClr>
              <a:buSzPts val="1100"/>
              <a:buFont typeface="Arial"/>
              <a:buNone/>
            </a:pPr>
            <a:r>
              <a:rPr lang="en" sz="1200" b="1">
                <a:solidFill>
                  <a:srgbClr val="000000"/>
                </a:solidFill>
              </a:rPr>
              <a:t>Wellbeing section on website</a:t>
            </a:r>
            <a:r>
              <a:rPr lang="en" sz="1200" b="1">
                <a:solidFill>
                  <a:srgbClr val="FF0000"/>
                </a:solidFill>
              </a:rPr>
              <a:t> - </a:t>
            </a:r>
            <a:r>
              <a:rPr lang="en" sz="1100" u="sng">
                <a:solidFill>
                  <a:schemeClr val="hlink"/>
                </a:solidFill>
                <a:hlinkClick r:id="rId3"/>
              </a:rPr>
              <a:t>http://stannesprimaryknowsley.co.uk/wellbeing/</a:t>
            </a:r>
            <a:endParaRPr sz="1200" b="1">
              <a:solidFill>
                <a:srgbClr val="FF0000"/>
              </a:solidFill>
            </a:endParaRPr>
          </a:p>
          <a:p>
            <a:pPr marL="0" lvl="0" indent="0" algn="l" rtl="0">
              <a:lnSpc>
                <a:spcPct val="100000"/>
              </a:lnSpc>
              <a:spcBef>
                <a:spcPts val="1400"/>
              </a:spcBef>
              <a:spcAft>
                <a:spcPts val="0"/>
              </a:spcAft>
              <a:buClr>
                <a:schemeClr val="dk1"/>
              </a:buClr>
              <a:buSzPts val="1100"/>
              <a:buFont typeface="Arial"/>
              <a:buNone/>
            </a:pPr>
            <a:r>
              <a:rPr lang="en" sz="1200" b="1">
                <a:solidFill>
                  <a:srgbClr val="000000"/>
                </a:solidFill>
              </a:rPr>
              <a:t>Regular discussions at briefings and staff meetings about well being</a:t>
            </a:r>
            <a:endParaRPr sz="1200" b="1">
              <a:solidFill>
                <a:srgbClr val="000000"/>
              </a:solidFill>
            </a:endParaRPr>
          </a:p>
          <a:p>
            <a:pPr marL="0" lvl="0" indent="0" algn="l" rtl="0">
              <a:spcBef>
                <a:spcPts val="975"/>
              </a:spcBef>
              <a:spcAft>
                <a:spcPts val="1600"/>
              </a:spcAft>
              <a:buNone/>
            </a:pPr>
            <a:endParaRPr/>
          </a:p>
        </p:txBody>
      </p:sp>
      <p:pic>
        <p:nvPicPr>
          <p:cNvPr id="102" name="Google Shape;102;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87975" y="1217150"/>
            <a:ext cx="2647300" cy="3529754"/>
          </a:xfrm>
          <a:prstGeom prst="rect">
            <a:avLst/>
          </a:prstGeom>
          <a:noFill/>
          <a:ln>
            <a:noFill/>
          </a:ln>
        </p:spPr>
      </p:pic>
      <p:pic>
        <p:nvPicPr>
          <p:cNvPr id="103" name="Google Shape;103;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60475" y="2368850"/>
            <a:ext cx="948775" cy="13946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2"/>
          <p:cNvSpPr txBox="1">
            <a:spLocks noGrp="1"/>
          </p:cNvSpPr>
          <p:nvPr>
            <p:ph type="title"/>
          </p:nvPr>
        </p:nvSpPr>
        <p:spPr>
          <a:xfrm>
            <a:off x="311700" y="1647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 sz="1950" b="1">
                <a:solidFill>
                  <a:srgbClr val="252525"/>
                </a:solidFill>
              </a:rPr>
              <a:t>Objective 6</a:t>
            </a:r>
            <a:endParaRPr sz="1950" b="1">
              <a:solidFill>
                <a:srgbClr val="252525"/>
              </a:solidFill>
            </a:endParaRPr>
          </a:p>
          <a:p>
            <a:pPr marL="0" lvl="0" indent="0" algn="l" rtl="0">
              <a:spcBef>
                <a:spcPts val="1400"/>
              </a:spcBef>
              <a:spcAft>
                <a:spcPts val="0"/>
              </a:spcAft>
              <a:buClr>
                <a:schemeClr val="dk1"/>
              </a:buClr>
              <a:buSzPts val="1100"/>
              <a:buFont typeface="Arial"/>
              <a:buNone/>
            </a:pPr>
            <a:r>
              <a:rPr lang="en" sz="1200" b="1">
                <a:solidFill>
                  <a:srgbClr val="252525"/>
                </a:solidFill>
              </a:rPr>
              <a:t>The school understands the different types of emotional and mental health needs across the school and has systems in place to respond appropriately.</a:t>
            </a:r>
            <a:endParaRPr sz="1200">
              <a:solidFill>
                <a:srgbClr val="252525"/>
              </a:solidFill>
            </a:endParaRPr>
          </a:p>
          <a:p>
            <a:pPr marL="0" lvl="0" indent="0" algn="l" rtl="0">
              <a:spcBef>
                <a:spcPts val="1400"/>
              </a:spcBef>
              <a:spcAft>
                <a:spcPts val="0"/>
              </a:spcAft>
              <a:buNone/>
            </a:pPr>
            <a:r>
              <a:rPr lang="en" sz="1400">
                <a:solidFill>
                  <a:srgbClr val="252525"/>
                </a:solidFill>
                <a:highlight>
                  <a:srgbClr val="00FF00"/>
                </a:highlight>
              </a:rPr>
              <a:t>6.1 Assessments of pupil and staff needs are conducted at regular points and feedback is acted upon.</a:t>
            </a:r>
            <a:endParaRPr sz="1400">
              <a:solidFill>
                <a:srgbClr val="252525"/>
              </a:solidFill>
              <a:highlight>
                <a:srgbClr val="00FF00"/>
              </a:highlight>
            </a:endParaRPr>
          </a:p>
          <a:p>
            <a:pPr marL="0" lvl="0" indent="0" algn="l" rtl="0">
              <a:spcBef>
                <a:spcPts val="1400"/>
              </a:spcBef>
              <a:spcAft>
                <a:spcPts val="0"/>
              </a:spcAft>
              <a:buClr>
                <a:schemeClr val="dk1"/>
              </a:buClr>
              <a:buSzPts val="1100"/>
              <a:buFont typeface="Arial"/>
              <a:buNone/>
            </a:pPr>
            <a:r>
              <a:rPr lang="en" sz="1300">
                <a:solidFill>
                  <a:srgbClr val="000000"/>
                </a:solidFill>
              </a:rPr>
              <a:t>SEN assessments are completed termly and data is analysed by Class Teachers and SENCo and next steps are identified and actions are put in place. </a:t>
            </a:r>
            <a:endParaRPr sz="1300">
              <a:solidFill>
                <a:srgbClr val="000000"/>
              </a:solidFill>
            </a:endParaRPr>
          </a:p>
          <a:p>
            <a:pPr marL="0" lvl="0" indent="0" algn="l" rtl="0">
              <a:spcBef>
                <a:spcPts val="1400"/>
              </a:spcBef>
              <a:spcAft>
                <a:spcPts val="0"/>
              </a:spcAft>
              <a:buClr>
                <a:schemeClr val="dk1"/>
              </a:buClr>
              <a:buSzPts val="1100"/>
              <a:buFont typeface="Arial"/>
              <a:buNone/>
            </a:pPr>
            <a:r>
              <a:rPr lang="en" sz="1300">
                <a:solidFill>
                  <a:srgbClr val="000000"/>
                </a:solidFill>
              </a:rPr>
              <a:t>Planning and Review meetings are carried out termly. Concerns are added to the P &amp; R list and discussed. Appropriate action is then decided in how we can best support the children moving forward. </a:t>
            </a:r>
            <a:endParaRPr sz="1300">
              <a:solidFill>
                <a:srgbClr val="000000"/>
              </a:solidFill>
            </a:endParaRPr>
          </a:p>
          <a:p>
            <a:pPr marL="0" lvl="0" indent="0" algn="l" rtl="0">
              <a:spcBef>
                <a:spcPts val="1400"/>
              </a:spcBef>
              <a:spcAft>
                <a:spcPts val="0"/>
              </a:spcAft>
              <a:buClr>
                <a:schemeClr val="dk1"/>
              </a:buClr>
              <a:buSzPts val="1100"/>
              <a:buFont typeface="Arial"/>
              <a:buNone/>
            </a:pPr>
            <a:r>
              <a:rPr lang="en" sz="1300">
                <a:solidFill>
                  <a:srgbClr val="000000"/>
                </a:solidFill>
              </a:rPr>
              <a:t>Teachers are continually assessing both summatively and formatively and concerns are documented and acted upon with the support of SLT.</a:t>
            </a:r>
            <a:endParaRPr sz="1300">
              <a:solidFill>
                <a:srgbClr val="000000"/>
              </a:solidFill>
            </a:endParaRPr>
          </a:p>
          <a:p>
            <a:pPr marL="0" lvl="0" indent="0" algn="l" rtl="0">
              <a:spcBef>
                <a:spcPts val="1400"/>
              </a:spcBef>
              <a:spcAft>
                <a:spcPts val="0"/>
              </a:spcAft>
              <a:buClr>
                <a:schemeClr val="dk1"/>
              </a:buClr>
              <a:buSzPts val="1100"/>
              <a:buFont typeface="Arial"/>
              <a:buNone/>
            </a:pPr>
            <a:r>
              <a:rPr lang="en" sz="1300">
                <a:solidFill>
                  <a:srgbClr val="000000"/>
                </a:solidFill>
              </a:rPr>
              <a:t>If a member of staff has been absent for a period of time, a return to work interview is conducted. As a staff, we always feel fully supported in this process. Survey monkeys are also completed to gain feedback about staff’s thoughts and feelings. </a:t>
            </a:r>
            <a:endParaRPr sz="1300">
              <a:solidFill>
                <a:srgbClr val="000000"/>
              </a:solidFill>
            </a:endParaRPr>
          </a:p>
          <a:p>
            <a:pPr marL="0" lvl="0" indent="0" algn="l" rtl="0">
              <a:spcBef>
                <a:spcPts val="1400"/>
              </a:spcBef>
              <a:spcAft>
                <a:spcPts val="0"/>
              </a:spcAft>
              <a:buClr>
                <a:schemeClr val="dk1"/>
              </a:buClr>
              <a:buSzPts val="1100"/>
              <a:buFont typeface="Arial"/>
              <a:buNone/>
            </a:pPr>
            <a:r>
              <a:rPr lang="en" sz="1300">
                <a:solidFill>
                  <a:srgbClr val="000000"/>
                </a:solidFill>
              </a:rPr>
              <a:t>Parents and pupils surveys are conducted routinely and feedback is evaluated. We are continually striving to ensure we are doing all we can to support the emotional needs as well as the academic needs of our pupils. Parent survey is attached to the document email we have sent. </a:t>
            </a:r>
            <a:endParaRPr sz="1300">
              <a:solidFill>
                <a:srgbClr val="000000"/>
              </a:solidFill>
            </a:endParaRPr>
          </a:p>
          <a:p>
            <a:pPr marL="0" lvl="0" indent="0" algn="l" rtl="0">
              <a:spcBef>
                <a:spcPts val="1400"/>
              </a:spcBef>
              <a:spcAft>
                <a:spcPts val="0"/>
              </a:spcAft>
              <a:buClr>
                <a:schemeClr val="dk1"/>
              </a:buClr>
              <a:buSzPts val="1100"/>
              <a:buFont typeface="Arial"/>
              <a:buNone/>
            </a:pPr>
            <a:r>
              <a:rPr lang="en" sz="1200">
                <a:solidFill>
                  <a:srgbClr val="FF0000"/>
                </a:solidFill>
              </a:rPr>
              <a:t> </a:t>
            </a:r>
            <a:endParaRPr sz="1200">
              <a:solidFill>
                <a:srgbClr val="FF0000"/>
              </a:solidFill>
            </a:endParaRPr>
          </a:p>
          <a:p>
            <a:pPr marL="0" lvl="0" indent="0" algn="l" rtl="0">
              <a:spcBef>
                <a:spcPts val="1400"/>
              </a:spcBef>
              <a:spcAft>
                <a:spcPts val="0"/>
              </a:spcAft>
              <a:buClr>
                <a:schemeClr val="dk1"/>
              </a:buClr>
              <a:buSzPts val="1100"/>
              <a:buFont typeface="Arial"/>
              <a:buNone/>
            </a:pPr>
            <a:endParaRPr sz="1200">
              <a:solidFill>
                <a:srgbClr val="FF0000"/>
              </a:solidFill>
            </a:endParaRPr>
          </a:p>
          <a:p>
            <a:pPr marL="0" lvl="0" indent="0" algn="l" rtl="0">
              <a:spcBef>
                <a:spcPts val="1400"/>
              </a:spcBef>
              <a:spcAft>
                <a:spcPts val="975"/>
              </a:spcAft>
              <a:buClr>
                <a:schemeClr val="dk1"/>
              </a:buClr>
              <a:buSzPts val="1100"/>
              <a:buFont typeface="Arial"/>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4"/>
          <p:cNvSpPr txBox="1">
            <a:spLocks noGrp="1"/>
          </p:cNvSpPr>
          <p:nvPr>
            <p:ph type="title"/>
          </p:nvPr>
        </p:nvSpPr>
        <p:spPr>
          <a:xfrm>
            <a:off x="311700" y="80650"/>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400" dirty="0">
                <a:solidFill>
                  <a:srgbClr val="252525"/>
                </a:solidFill>
                <a:highlight>
                  <a:srgbClr val="00FF00"/>
                </a:highlight>
              </a:rPr>
              <a:t>6.3 There is a clear identification and information sharing system for pupils.</a:t>
            </a:r>
            <a:endParaRPr sz="3000" dirty="0">
              <a:highlight>
                <a:srgbClr val="00FF00"/>
              </a:highlight>
            </a:endParaRPr>
          </a:p>
        </p:txBody>
      </p:sp>
      <p:sp>
        <p:nvSpPr>
          <p:cNvPr id="579" name="Google Shape;579;p84"/>
          <p:cNvSpPr txBox="1">
            <a:spLocks noGrp="1"/>
          </p:cNvSpPr>
          <p:nvPr>
            <p:ph type="body" idx="1"/>
          </p:nvPr>
        </p:nvSpPr>
        <p:spPr>
          <a:xfrm>
            <a:off x="437825" y="824025"/>
            <a:ext cx="8394600" cy="3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rgbClr val="000000"/>
                </a:solidFill>
              </a:rPr>
              <a:t>In our school, we have an open door policy- particularly for children who want to speak to our Learning Mentor. Mrs Revell is always available to speak to the children if they are needing support. </a:t>
            </a:r>
            <a:endParaRPr sz="1500" dirty="0">
              <a:solidFill>
                <a:srgbClr val="000000"/>
              </a:solidFill>
            </a:endParaRPr>
          </a:p>
          <a:p>
            <a:pPr marL="0" lvl="0" indent="0" algn="l" rtl="0">
              <a:spcBef>
                <a:spcPts val="1600"/>
              </a:spcBef>
              <a:spcAft>
                <a:spcPts val="0"/>
              </a:spcAft>
              <a:buNone/>
            </a:pPr>
            <a:r>
              <a:rPr lang="en" sz="1500" dirty="0">
                <a:solidFill>
                  <a:srgbClr val="000000"/>
                </a:solidFill>
              </a:rPr>
              <a:t>Alternatively children also have a designated adult they can speak to, this is an adult that they have personally chosen. </a:t>
            </a:r>
            <a:endParaRPr sz="1500" dirty="0">
              <a:solidFill>
                <a:srgbClr val="000000"/>
              </a:solidFill>
            </a:endParaRPr>
          </a:p>
          <a:p>
            <a:pPr marL="0" lvl="0" indent="0" algn="l" rtl="0">
              <a:spcBef>
                <a:spcPts val="1600"/>
              </a:spcBef>
              <a:spcAft>
                <a:spcPts val="0"/>
              </a:spcAft>
              <a:buNone/>
            </a:pPr>
            <a:r>
              <a:rPr lang="en" sz="1500" dirty="0">
                <a:solidFill>
                  <a:srgbClr val="000000"/>
                </a:solidFill>
              </a:rPr>
              <a:t>In the foyer area, there is a worry box that children can add to. The worry box</a:t>
            </a:r>
            <a:endParaRPr sz="1500" dirty="0">
              <a:solidFill>
                <a:srgbClr val="000000"/>
              </a:solidFill>
            </a:endParaRPr>
          </a:p>
          <a:p>
            <a:pPr marL="0" lvl="0" indent="0" algn="l" rtl="0">
              <a:spcBef>
                <a:spcPts val="1600"/>
              </a:spcBef>
              <a:spcAft>
                <a:spcPts val="0"/>
              </a:spcAft>
              <a:buNone/>
            </a:pPr>
            <a:r>
              <a:rPr lang="en" sz="1500" dirty="0">
                <a:solidFill>
                  <a:srgbClr val="000000"/>
                </a:solidFill>
              </a:rPr>
              <a:t>is regularly emptied and any worries/concerns in there </a:t>
            </a:r>
            <a:endParaRPr sz="1500" dirty="0">
              <a:solidFill>
                <a:srgbClr val="000000"/>
              </a:solidFill>
            </a:endParaRPr>
          </a:p>
          <a:p>
            <a:pPr marL="0" lvl="0" indent="0" algn="l" rtl="0">
              <a:spcBef>
                <a:spcPts val="1600"/>
              </a:spcBef>
              <a:spcAft>
                <a:spcPts val="0"/>
              </a:spcAft>
              <a:buNone/>
            </a:pPr>
            <a:r>
              <a:rPr lang="en" sz="1500" dirty="0">
                <a:solidFill>
                  <a:srgbClr val="000000"/>
                </a:solidFill>
              </a:rPr>
              <a:t>are acted upon immediately. </a:t>
            </a:r>
            <a:endParaRPr sz="1500" dirty="0">
              <a:solidFill>
                <a:srgbClr val="000000"/>
              </a:solidFill>
            </a:endParaRPr>
          </a:p>
          <a:p>
            <a:pPr marL="0" lvl="0" indent="0" algn="l" rtl="0">
              <a:spcBef>
                <a:spcPts val="1600"/>
              </a:spcBef>
              <a:spcAft>
                <a:spcPts val="0"/>
              </a:spcAft>
              <a:buNone/>
            </a:pPr>
            <a:r>
              <a:rPr lang="en" sz="1500" dirty="0">
                <a:solidFill>
                  <a:srgbClr val="000000"/>
                </a:solidFill>
              </a:rPr>
              <a:t>For our younger children, we have a worry monster! </a:t>
            </a:r>
            <a:endParaRPr sz="1500" dirty="0">
              <a:solidFill>
                <a:srgbClr val="000000"/>
              </a:solidFill>
            </a:endParaRPr>
          </a:p>
          <a:p>
            <a:pPr marL="0" lvl="0" indent="0" algn="l" rtl="0">
              <a:spcBef>
                <a:spcPts val="1600"/>
              </a:spcBef>
              <a:spcAft>
                <a:spcPts val="0"/>
              </a:spcAft>
              <a:buNone/>
            </a:pPr>
            <a:endParaRPr dirty="0">
              <a:solidFill>
                <a:srgbClr val="FF0000"/>
              </a:solidFill>
            </a:endParaRPr>
          </a:p>
          <a:p>
            <a:pPr marL="0" lvl="0" indent="0" algn="l" rtl="0">
              <a:spcBef>
                <a:spcPts val="1600"/>
              </a:spcBef>
              <a:spcAft>
                <a:spcPts val="0"/>
              </a:spcAft>
              <a:buNone/>
            </a:pPr>
            <a:endParaRPr dirty="0">
              <a:solidFill>
                <a:srgbClr val="FF0000"/>
              </a:solidFill>
            </a:endParaRPr>
          </a:p>
          <a:p>
            <a:pPr marL="0" lvl="0" indent="0" algn="l" rtl="0">
              <a:spcBef>
                <a:spcPts val="1600"/>
              </a:spcBef>
              <a:spcAft>
                <a:spcPts val="1600"/>
              </a:spcAft>
              <a:buNone/>
            </a:pPr>
            <a:endParaRPr dirty="0">
              <a:solidFill>
                <a:srgbClr val="FF0000"/>
              </a:solidFill>
            </a:endParaRPr>
          </a:p>
        </p:txBody>
      </p:sp>
      <p:pic>
        <p:nvPicPr>
          <p:cNvPr id="580" name="Google Shape;580;p8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76517" y="2301909"/>
            <a:ext cx="1700325" cy="22828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5"/>
          <p:cNvSpPr txBox="1">
            <a:spLocks noGrp="1"/>
          </p:cNvSpPr>
          <p:nvPr>
            <p:ph type="body" idx="1"/>
          </p:nvPr>
        </p:nvSpPr>
        <p:spPr>
          <a:xfrm>
            <a:off x="375311" y="0"/>
            <a:ext cx="8520600" cy="413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000000"/>
              </a:solidFill>
            </a:endParaRPr>
          </a:p>
          <a:p>
            <a:pPr marL="0" lvl="0" indent="0" algn="l" rtl="0">
              <a:spcBef>
                <a:spcPts val="1600"/>
              </a:spcBef>
              <a:spcAft>
                <a:spcPts val="0"/>
              </a:spcAft>
              <a:buNone/>
            </a:pPr>
            <a:r>
              <a:rPr lang="en" dirty="0">
                <a:solidFill>
                  <a:srgbClr val="000000"/>
                </a:solidFill>
              </a:rPr>
              <a:t>On the playground we have a ‘friendship stop’ where the children can go if they are feeling lonely or have nobody to play with. We ensure no children are ever left out or spend their free time feeling sad. </a:t>
            </a:r>
            <a:endParaRPr dirty="0">
              <a:solidFill>
                <a:srgbClr val="000000"/>
              </a:solidFill>
            </a:endParaRPr>
          </a:p>
          <a:p>
            <a:pPr marL="0" lvl="0" indent="0" algn="l" rtl="0">
              <a:spcBef>
                <a:spcPts val="1600"/>
              </a:spcBef>
              <a:spcAft>
                <a:spcPts val="0"/>
              </a:spcAft>
              <a:buNone/>
            </a:pPr>
            <a:r>
              <a:rPr lang="en" dirty="0">
                <a:solidFill>
                  <a:srgbClr val="000000"/>
                </a:solidFill>
              </a:rPr>
              <a:t>We have regular school council meetings where are councillors are wonderful advocates for their class. We also have house captains- we have plenty of ways in which children’s voices are heard and ideas are acted upon. </a:t>
            </a:r>
            <a:endParaRPr dirty="0">
              <a:solidFill>
                <a:srgbClr val="000000"/>
              </a:solidFill>
            </a:endParaRPr>
          </a:p>
          <a:p>
            <a:pPr marL="0" lvl="0" indent="0" algn="l" rtl="0">
              <a:spcBef>
                <a:spcPts val="1600"/>
              </a:spcBef>
              <a:spcAft>
                <a:spcPts val="1600"/>
              </a:spcAft>
              <a:buNone/>
            </a:pPr>
            <a:r>
              <a:rPr lang="en" dirty="0">
                <a:solidFill>
                  <a:srgbClr val="000000"/>
                </a:solidFill>
              </a:rPr>
              <a:t>We know entering puberty can be very hard and we deal with this sensitively. We have a red box outside of Year 6 that children are aware of- this allows them to discreetly collect any sanitary products they may need. </a:t>
            </a:r>
            <a:endParaRPr dirty="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8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0525" y="187325"/>
            <a:ext cx="4238630" cy="1965326"/>
          </a:xfrm>
          <a:prstGeom prst="rect">
            <a:avLst/>
          </a:prstGeom>
          <a:noFill/>
          <a:ln>
            <a:noFill/>
          </a:ln>
        </p:spPr>
      </p:pic>
      <p:sp>
        <p:nvSpPr>
          <p:cNvPr id="591" name="Google Shape;591;p86"/>
          <p:cNvSpPr txBox="1"/>
          <p:nvPr/>
        </p:nvSpPr>
        <p:spPr>
          <a:xfrm>
            <a:off x="4800600" y="536538"/>
            <a:ext cx="3638400" cy="12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Worry box and suggestion box that can be found in easy reach for the children. These are checked regularly and concerns/worries are dealt with immediately.</a:t>
            </a:r>
            <a:endParaRPr/>
          </a:p>
        </p:txBody>
      </p:sp>
      <p:pic>
        <p:nvPicPr>
          <p:cNvPr id="592" name="Google Shape;592;p8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15569" y="2250440"/>
            <a:ext cx="2437275" cy="2555240"/>
          </a:xfrm>
          <a:prstGeom prst="rect">
            <a:avLst/>
          </a:prstGeom>
          <a:noFill/>
          <a:ln>
            <a:noFill/>
          </a:ln>
        </p:spPr>
      </p:pic>
      <p:sp>
        <p:nvSpPr>
          <p:cNvPr id="593" name="Google Shape;593;p86"/>
          <p:cNvSpPr txBox="1"/>
          <p:nvPr/>
        </p:nvSpPr>
        <p:spPr>
          <a:xfrm>
            <a:off x="3445510" y="2571750"/>
            <a:ext cx="1162200" cy="10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Playground application form for our buddies.</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8"/>
          <p:cNvSpPr txBox="1">
            <a:spLocks noGrp="1"/>
          </p:cNvSpPr>
          <p:nvPr>
            <p:ph type="title"/>
          </p:nvPr>
        </p:nvSpPr>
        <p:spPr>
          <a:xfrm>
            <a:off x="311700" y="-595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a:solidFill>
                  <a:srgbClr val="252525"/>
                </a:solidFill>
                <a:highlight>
                  <a:srgbClr val="00FF00"/>
                </a:highlight>
              </a:rPr>
              <a:t>6.4 The school uses its best endeavours to provide for pupils a range of interventions appropriate to the needs identified.</a:t>
            </a:r>
            <a:endParaRPr sz="1400">
              <a:solidFill>
                <a:srgbClr val="252525"/>
              </a:solidFill>
              <a:highlight>
                <a:srgbClr val="00FF00"/>
              </a:highlight>
            </a:endParaRPr>
          </a:p>
          <a:p>
            <a:pPr marL="0" lvl="0" indent="0" algn="l" rtl="0">
              <a:spcBef>
                <a:spcPts val="1400"/>
              </a:spcBef>
              <a:spcAft>
                <a:spcPts val="0"/>
              </a:spcAft>
              <a:buClr>
                <a:schemeClr val="dk1"/>
              </a:buClr>
              <a:buSzPts val="1100"/>
              <a:buFont typeface="Arial"/>
              <a:buNone/>
            </a:pPr>
            <a:endParaRPr sz="1200">
              <a:solidFill>
                <a:srgbClr val="FF0000"/>
              </a:solidFill>
            </a:endParaRPr>
          </a:p>
          <a:p>
            <a:pPr marL="0" lvl="0" indent="0" algn="l" rtl="0">
              <a:spcBef>
                <a:spcPts val="975"/>
              </a:spcBef>
              <a:spcAft>
                <a:spcPts val="0"/>
              </a:spcAft>
              <a:buNone/>
            </a:pPr>
            <a:endParaRPr/>
          </a:p>
        </p:txBody>
      </p:sp>
      <p:pic>
        <p:nvPicPr>
          <p:cNvPr id="611" name="Google Shape;611;p8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59281" y="1585748"/>
            <a:ext cx="3601542" cy="2472445"/>
          </a:xfrm>
          <a:prstGeom prst="rect">
            <a:avLst/>
          </a:prstGeom>
          <a:noFill/>
          <a:ln>
            <a:noFill/>
          </a:ln>
        </p:spPr>
      </p:pic>
      <p:sp>
        <p:nvSpPr>
          <p:cNvPr id="616" name="Google Shape;616;p88"/>
          <p:cNvSpPr txBox="1"/>
          <p:nvPr/>
        </p:nvSpPr>
        <p:spPr>
          <a:xfrm>
            <a:off x="0" y="648900"/>
            <a:ext cx="5164800" cy="38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dirty="0"/>
              <a:t>In St. Anne’s Catholic Primary School  we have a wide range of interventions being delivered to ensure we are meeting the specific needs of our children. Some of which include;</a:t>
            </a:r>
            <a:endParaRPr sz="1300" dirty="0"/>
          </a:p>
          <a:p>
            <a:pPr marL="457200" lvl="0" indent="-311150" algn="l" rtl="0">
              <a:spcBef>
                <a:spcPts val="975"/>
              </a:spcBef>
              <a:spcAft>
                <a:spcPts val="0"/>
              </a:spcAft>
              <a:buSzPts val="1300"/>
              <a:buChar char="●"/>
            </a:pPr>
            <a:r>
              <a:rPr lang="en" sz="1300" dirty="0"/>
              <a:t>Yoga- for relaxation and mindfulness</a:t>
            </a:r>
            <a:endParaRPr sz="1300" dirty="0"/>
          </a:p>
          <a:p>
            <a:pPr marL="457200" lvl="0" indent="-311150" algn="l" rtl="0">
              <a:spcBef>
                <a:spcPts val="0"/>
              </a:spcBef>
              <a:spcAft>
                <a:spcPts val="0"/>
              </a:spcAft>
              <a:buSzPts val="1300"/>
              <a:buChar char="●"/>
            </a:pPr>
            <a:r>
              <a:rPr lang="en" sz="1300" dirty="0"/>
              <a:t>Lego therapy- to encourage social skills</a:t>
            </a:r>
            <a:endParaRPr sz="1300" dirty="0"/>
          </a:p>
          <a:p>
            <a:pPr marL="457200" lvl="0" indent="-311150" algn="l" rtl="0">
              <a:spcBef>
                <a:spcPts val="0"/>
              </a:spcBef>
              <a:spcAft>
                <a:spcPts val="0"/>
              </a:spcAft>
              <a:buSzPts val="1300"/>
              <a:buChar char="●"/>
            </a:pPr>
            <a:r>
              <a:rPr lang="en" sz="1300" dirty="0"/>
              <a:t>Interventions and support for children with dyspraxia</a:t>
            </a:r>
            <a:endParaRPr sz="1300" dirty="0"/>
          </a:p>
          <a:p>
            <a:pPr marL="457200" lvl="0" indent="-311150" algn="l" rtl="0">
              <a:spcBef>
                <a:spcPts val="0"/>
              </a:spcBef>
              <a:spcAft>
                <a:spcPts val="0"/>
              </a:spcAft>
              <a:buSzPts val="1300"/>
              <a:buChar char="●"/>
            </a:pPr>
            <a:r>
              <a:rPr lang="en" sz="1300" dirty="0"/>
              <a:t>Speech and Language interventions which have been delivered from both outside agencies as well as a lead TA who cascaded this training to other TA’s and parents. </a:t>
            </a:r>
            <a:endParaRPr sz="1300" dirty="0"/>
          </a:p>
          <a:p>
            <a:pPr marL="457200" lvl="0" indent="-311150" algn="l" rtl="0">
              <a:spcBef>
                <a:spcPts val="0"/>
              </a:spcBef>
              <a:spcAft>
                <a:spcPts val="0"/>
              </a:spcAft>
              <a:buSzPts val="1300"/>
              <a:buChar char="●"/>
            </a:pPr>
            <a:r>
              <a:rPr lang="en" sz="1300" dirty="0"/>
              <a:t>Strengthening of fine and gross motor skills</a:t>
            </a:r>
            <a:endParaRPr sz="1300" dirty="0"/>
          </a:p>
          <a:p>
            <a:pPr marL="457200" lvl="0" indent="-311150" algn="l" rtl="0">
              <a:spcBef>
                <a:spcPts val="0"/>
              </a:spcBef>
              <a:spcAft>
                <a:spcPts val="0"/>
              </a:spcAft>
              <a:buSzPts val="1300"/>
              <a:buChar char="●"/>
            </a:pPr>
            <a:r>
              <a:rPr lang="en" sz="1300" dirty="0"/>
              <a:t>Sensory circuit</a:t>
            </a:r>
            <a:endParaRPr sz="1300" dirty="0"/>
          </a:p>
          <a:p>
            <a:pPr marL="457200" lvl="0" indent="-311150" algn="l" rtl="0">
              <a:spcBef>
                <a:spcPts val="0"/>
              </a:spcBef>
              <a:spcAft>
                <a:spcPts val="0"/>
              </a:spcAft>
              <a:buSzPts val="1300"/>
              <a:buChar char="●"/>
            </a:pPr>
            <a:r>
              <a:rPr lang="en" sz="1300" dirty="0"/>
              <a:t>Maths and English Interventions </a:t>
            </a:r>
            <a:endParaRPr sz="1300" dirty="0"/>
          </a:p>
          <a:p>
            <a:pPr marL="457200" lvl="0" indent="-311150" algn="l" rtl="0">
              <a:spcBef>
                <a:spcPts val="0"/>
              </a:spcBef>
              <a:spcAft>
                <a:spcPts val="0"/>
              </a:spcAft>
              <a:buSzPts val="1300"/>
              <a:buChar char="●"/>
            </a:pPr>
            <a:r>
              <a:rPr lang="en" sz="1300" dirty="0"/>
              <a:t>Chatty Kids- which encourages discussion</a:t>
            </a:r>
            <a:endParaRPr sz="1300" dirty="0"/>
          </a:p>
          <a:p>
            <a:pPr marL="457200" lvl="0" indent="-311150" algn="l" rtl="0">
              <a:spcBef>
                <a:spcPts val="0"/>
              </a:spcBef>
              <a:spcAft>
                <a:spcPts val="0"/>
              </a:spcAft>
              <a:buSzPts val="1300"/>
              <a:buChar char="●"/>
            </a:pPr>
            <a:r>
              <a:rPr lang="en" sz="1300" dirty="0"/>
              <a:t>Social skills- to help our children who may struggle with social skills. </a:t>
            </a:r>
            <a:endParaRPr sz="1300" dirty="0"/>
          </a:p>
          <a:p>
            <a:pPr marL="457200" lvl="0" indent="-311150" algn="l" rtl="0">
              <a:spcBef>
                <a:spcPts val="0"/>
              </a:spcBef>
              <a:spcAft>
                <a:spcPts val="0"/>
              </a:spcAft>
              <a:buSzPts val="1300"/>
              <a:buChar char="●"/>
            </a:pPr>
            <a:r>
              <a:rPr lang="en" sz="1300" dirty="0"/>
              <a:t>Nurture interventions</a:t>
            </a:r>
            <a:endParaRPr sz="1300" dirty="0"/>
          </a:p>
          <a:p>
            <a:pPr marL="457200" lvl="0" indent="-311150" algn="l" rtl="0">
              <a:spcBef>
                <a:spcPts val="0"/>
              </a:spcBef>
              <a:spcAft>
                <a:spcPts val="0"/>
              </a:spcAft>
              <a:buSzPts val="1300"/>
              <a:buChar char="●"/>
            </a:pPr>
            <a:r>
              <a:rPr lang="en" sz="1300" dirty="0"/>
              <a:t>Bereavement 1:1 time with children who may have lost loved ones. </a:t>
            </a:r>
            <a:endParaRPr sz="1300" dirty="0"/>
          </a:p>
          <a:p>
            <a:pPr marL="457200" lvl="0" indent="-311150" algn="l" rtl="0">
              <a:spcBef>
                <a:spcPts val="0"/>
              </a:spcBef>
              <a:spcAft>
                <a:spcPts val="0"/>
              </a:spcAft>
              <a:buSzPts val="1300"/>
              <a:buChar char="●"/>
            </a:pPr>
            <a:r>
              <a:rPr lang="en" sz="1300" dirty="0"/>
              <a:t>1:1 time given for pastoral care for children.</a:t>
            </a:r>
            <a:endParaRPr sz="1300" dirty="0"/>
          </a:p>
          <a:p>
            <a:pPr marL="0" lvl="0" indent="0" algn="l" rtl="0">
              <a:spcBef>
                <a:spcPts val="975"/>
              </a:spcBef>
              <a:spcAft>
                <a:spcPts val="975"/>
              </a:spcAft>
              <a:buClr>
                <a:schemeClr val="dk1"/>
              </a:buClr>
              <a:buSzPts val="1100"/>
              <a:buFont typeface="Arial"/>
              <a:buNone/>
            </a:pPr>
            <a:endParaRPr sz="1200" dirty="0">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9"/>
          <p:cNvSpPr txBox="1">
            <a:spLocks noGrp="1"/>
          </p:cNvSpPr>
          <p:nvPr>
            <p:ph type="title"/>
          </p:nvPr>
        </p:nvSpPr>
        <p:spPr>
          <a:xfrm>
            <a:off x="311700" y="206775"/>
            <a:ext cx="8520600" cy="8304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a:solidFill>
                  <a:srgbClr val="252525"/>
                </a:solidFill>
                <a:highlight>
                  <a:srgbClr val="00FF00"/>
                </a:highlight>
              </a:rPr>
              <a:t>6.5 Arrangements with external specialist services are in place with clear referral pathways and outcomes agreed for pupils.</a:t>
            </a:r>
            <a:endParaRPr sz="1400">
              <a:solidFill>
                <a:srgbClr val="252525"/>
              </a:solidFill>
              <a:highlight>
                <a:srgbClr val="00FF00"/>
              </a:highlight>
            </a:endParaRPr>
          </a:p>
          <a:p>
            <a:pPr marL="0" lvl="0" indent="0" algn="l" rtl="0">
              <a:spcBef>
                <a:spcPts val="975"/>
              </a:spcBef>
              <a:spcAft>
                <a:spcPts val="0"/>
              </a:spcAft>
              <a:buClr>
                <a:schemeClr val="dk1"/>
              </a:buClr>
              <a:buSzPts val="1100"/>
              <a:buFont typeface="Arial"/>
              <a:buNone/>
            </a:pPr>
            <a:endParaRPr sz="3100"/>
          </a:p>
          <a:p>
            <a:pPr marL="0" lvl="0" indent="0" algn="l" rtl="0">
              <a:spcBef>
                <a:spcPts val="0"/>
              </a:spcBef>
              <a:spcAft>
                <a:spcPts val="0"/>
              </a:spcAft>
              <a:buClr>
                <a:schemeClr val="dk1"/>
              </a:buClr>
              <a:buSzPts val="1100"/>
              <a:buFont typeface="Arial"/>
              <a:buNone/>
            </a:pPr>
            <a:r>
              <a:rPr lang="en" sz="1700"/>
              <a:t>Our school makes referrals to the  appropriate services directly using the relevant forms. We use The Needs Guidance to ascertain where the children fit in terms of levels of need. The appropriate agencies are liaised with including; CAMHS, children services, school nurse, family first, MASH team and operation encompass. </a:t>
            </a:r>
            <a:endParaRPr sz="17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500" dirty="0">
                <a:solidFill>
                  <a:srgbClr val="252525"/>
                </a:solidFill>
                <a:highlight>
                  <a:srgbClr val="00FF00"/>
                </a:highlight>
              </a:rPr>
              <a:t>6.6 The school provides signposts to appropriate online information, services and support.</a:t>
            </a:r>
            <a:endParaRPr sz="1500" dirty="0">
              <a:solidFill>
                <a:srgbClr val="252525"/>
              </a:solidFill>
              <a:highlight>
                <a:srgbClr val="00FF00"/>
              </a:highlight>
            </a:endParaRPr>
          </a:p>
          <a:p>
            <a:pPr marL="0" lvl="0" indent="0" algn="l" rtl="0">
              <a:spcBef>
                <a:spcPts val="1400"/>
              </a:spcBef>
              <a:spcAft>
                <a:spcPts val="975"/>
              </a:spcAft>
              <a:buClr>
                <a:schemeClr val="dk1"/>
              </a:buClr>
              <a:buSzPts val="1100"/>
              <a:buFont typeface="Arial"/>
              <a:buNone/>
            </a:pPr>
            <a:endParaRPr dirty="0"/>
          </a:p>
        </p:txBody>
      </p:sp>
      <p:sp>
        <p:nvSpPr>
          <p:cNvPr id="627" name="Google Shape;627;p90"/>
          <p:cNvSpPr txBox="1">
            <a:spLocks noGrp="1"/>
          </p:cNvSpPr>
          <p:nvPr>
            <p:ph type="body" idx="1"/>
          </p:nvPr>
        </p:nvSpPr>
        <p:spPr>
          <a:xfrm>
            <a:off x="285574" y="450780"/>
            <a:ext cx="5571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tx1"/>
                </a:solidFill>
              </a:rPr>
              <a:t>As a school, we have worked hard to ensure that we offer the appropriate support and signpost people to any relevant online information, services or support that they may need. We have a Wellbeing display in school that parents/staff and children can see. It provides lots of information and shows exactly who is part of our Wellbeing Team at St. Anne’s Catholic Primary School.</a:t>
            </a:r>
            <a:endParaRPr sz="1300" dirty="0">
              <a:solidFill>
                <a:schemeClr val="tx1"/>
              </a:solidFill>
            </a:endParaRPr>
          </a:p>
          <a:p>
            <a:pPr marL="0" lvl="0" indent="0" algn="l" rtl="0">
              <a:spcBef>
                <a:spcPts val="1600"/>
              </a:spcBef>
              <a:spcAft>
                <a:spcPts val="0"/>
              </a:spcAft>
              <a:buNone/>
            </a:pPr>
            <a:r>
              <a:rPr lang="en" sz="1300" dirty="0">
                <a:solidFill>
                  <a:schemeClr val="tx1"/>
                </a:solidFill>
              </a:rPr>
              <a:t>The wellbeing section of our website has lots of information for families ranging from mindfulness activities/workpacks to agencies phone numbers they may need for support. </a:t>
            </a:r>
            <a:endParaRPr sz="1300" dirty="0">
              <a:solidFill>
                <a:schemeClr val="tx1"/>
              </a:solidFill>
            </a:endParaRPr>
          </a:p>
          <a:p>
            <a:pPr marL="0" lvl="0" indent="0" algn="l" rtl="0">
              <a:spcBef>
                <a:spcPts val="1600"/>
              </a:spcBef>
              <a:spcAft>
                <a:spcPts val="0"/>
              </a:spcAft>
              <a:buNone/>
            </a:pPr>
            <a:r>
              <a:rPr lang="en" sz="1300" dirty="0">
                <a:solidFill>
                  <a:schemeClr val="tx1"/>
                </a:solidFill>
              </a:rPr>
              <a:t>Where families drop children off in the morning, there is a parent notice board that is continually updated with relevant information. </a:t>
            </a:r>
            <a:endParaRPr sz="1300" dirty="0">
              <a:solidFill>
                <a:schemeClr val="tx1"/>
              </a:solidFill>
            </a:endParaRPr>
          </a:p>
          <a:p>
            <a:pPr marL="0" lvl="0" indent="0" algn="l" rtl="0">
              <a:spcBef>
                <a:spcPts val="1600"/>
              </a:spcBef>
              <a:spcAft>
                <a:spcPts val="0"/>
              </a:spcAft>
              <a:buNone/>
            </a:pPr>
            <a:r>
              <a:rPr lang="en" sz="1300" dirty="0">
                <a:solidFill>
                  <a:schemeClr val="tx1"/>
                </a:solidFill>
              </a:rPr>
              <a:t>We have also ensured that we have childline posters in discrete places e.g. back of the toilet doors. We are confident children will be able to access this information without the worry or fear of being seen. Our staff and Learning Mentor are always available to support children and families and are able to signpost people to appropriate services when required. </a:t>
            </a:r>
            <a:endParaRPr sz="1300" dirty="0">
              <a:solidFill>
                <a:schemeClr val="tx1"/>
              </a:solidFill>
            </a:endParaRPr>
          </a:p>
          <a:p>
            <a:pPr marL="0" lvl="0" indent="0" algn="l" rtl="0">
              <a:spcBef>
                <a:spcPts val="1600"/>
              </a:spcBef>
              <a:spcAft>
                <a:spcPts val="1600"/>
              </a:spcAft>
              <a:buNone/>
            </a:pPr>
            <a:endParaRPr sz="1600" dirty="0"/>
          </a:p>
        </p:txBody>
      </p:sp>
      <p:pic>
        <p:nvPicPr>
          <p:cNvPr id="628" name="Google Shape;628;p90"/>
          <p:cNvPicPr preferRelativeResize="0"/>
          <p:nvPr/>
        </p:nvPicPr>
        <p:blipFill>
          <a:blip r:embed="rId3">
            <a:alphaModFix/>
          </a:blip>
          <a:stretch>
            <a:fillRect/>
          </a:stretch>
        </p:blipFill>
        <p:spPr>
          <a:xfrm>
            <a:off x="6090550" y="736750"/>
            <a:ext cx="2741750" cy="38587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9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48775" y="168550"/>
            <a:ext cx="3300422" cy="1703674"/>
          </a:xfrm>
          <a:prstGeom prst="rect">
            <a:avLst/>
          </a:prstGeom>
          <a:noFill/>
          <a:ln>
            <a:noFill/>
          </a:ln>
        </p:spPr>
      </p:pic>
      <p:pic>
        <p:nvPicPr>
          <p:cNvPr id="634" name="Google Shape;634;p9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51250" y="160475"/>
            <a:ext cx="1994423" cy="3062675"/>
          </a:xfrm>
          <a:prstGeom prst="rect">
            <a:avLst/>
          </a:prstGeom>
          <a:noFill/>
          <a:ln>
            <a:noFill/>
          </a:ln>
        </p:spPr>
      </p:pic>
      <p:pic>
        <p:nvPicPr>
          <p:cNvPr id="635" name="Google Shape;635;p9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48775" y="2071399"/>
            <a:ext cx="3300420" cy="2962127"/>
          </a:xfrm>
          <a:prstGeom prst="rect">
            <a:avLst/>
          </a:prstGeom>
          <a:noFill/>
          <a:ln>
            <a:noFill/>
          </a:ln>
        </p:spPr>
      </p:pic>
      <p:pic>
        <p:nvPicPr>
          <p:cNvPr id="636" name="Google Shape;636;p9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247725" y="168550"/>
            <a:ext cx="2057374" cy="3046526"/>
          </a:xfrm>
          <a:prstGeom prst="rect">
            <a:avLst/>
          </a:prstGeom>
          <a:noFill/>
          <a:ln>
            <a:noFill/>
          </a:ln>
        </p:spPr>
      </p:pic>
      <p:sp>
        <p:nvSpPr>
          <p:cNvPr id="637" name="Google Shape;637;p91"/>
          <p:cNvSpPr txBox="1"/>
          <p:nvPr/>
        </p:nvSpPr>
        <p:spPr>
          <a:xfrm>
            <a:off x="3649200" y="3413275"/>
            <a:ext cx="5206500" cy="13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This is Mrs Revell, our wonderful Learning Mentor. She offers unlimited support and guidance to children, families and staff!! Mrs Revell’s door is always open- she is always there to work closely with individuals who are struggling with social, emotional or behavioural problems that affect their ability to learn, attend or affecting their wellbeing.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9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3350" y="834375"/>
            <a:ext cx="4371975" cy="3956700"/>
          </a:xfrm>
          <a:prstGeom prst="rect">
            <a:avLst/>
          </a:prstGeom>
          <a:noFill/>
          <a:ln>
            <a:noFill/>
          </a:ln>
        </p:spPr>
      </p:pic>
      <p:sp>
        <p:nvSpPr>
          <p:cNvPr id="643" name="Google Shape;643;p92"/>
          <p:cNvSpPr txBox="1"/>
          <p:nvPr/>
        </p:nvSpPr>
        <p:spPr>
          <a:xfrm>
            <a:off x="285750" y="304800"/>
            <a:ext cx="8286600" cy="5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Yoga takes place for children throughout the school day, staff after school and after school clubs for children in KS1 and KS2. . We thoroughly enjoy it!</a:t>
            </a:r>
            <a:endParaRPr/>
          </a:p>
        </p:txBody>
      </p:sp>
      <p:pic>
        <p:nvPicPr>
          <p:cNvPr id="644" name="Google Shape;644;p9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05325" y="885900"/>
            <a:ext cx="4514849" cy="39051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3"/>
          <p:cNvSpPr txBox="1">
            <a:spLocks noGrp="1"/>
          </p:cNvSpPr>
          <p:nvPr>
            <p:ph type="title"/>
          </p:nvPr>
        </p:nvSpPr>
        <p:spPr>
          <a:xfrm>
            <a:off x="311700" y="17872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a:solidFill>
                  <a:srgbClr val="252525"/>
                </a:solidFill>
                <a:highlight>
                  <a:srgbClr val="00FF00"/>
                </a:highlight>
              </a:rPr>
              <a:t>6.7 EVALUATION: Evidence is gathered about the effectiveness of the support available for pupils’ emotional and mental health needs, and appropriate follow-up action is taken.</a:t>
            </a:r>
            <a:endParaRPr sz="1400">
              <a:solidFill>
                <a:srgbClr val="252525"/>
              </a:solidFill>
              <a:highlight>
                <a:srgbClr val="00FF00"/>
              </a:highlight>
            </a:endParaRPr>
          </a:p>
          <a:p>
            <a:pPr marL="0" lvl="0" indent="0" algn="l" rtl="0">
              <a:spcBef>
                <a:spcPts val="1400"/>
              </a:spcBef>
              <a:spcAft>
                <a:spcPts val="0"/>
              </a:spcAft>
              <a:buNone/>
            </a:pPr>
            <a:endParaRPr sz="1400">
              <a:solidFill>
                <a:srgbClr val="252525"/>
              </a:solidFill>
              <a:highlight>
                <a:srgbClr val="FF0000"/>
              </a:highlight>
            </a:endParaRPr>
          </a:p>
          <a:p>
            <a:pPr marL="0" lvl="0" indent="0" algn="l" rtl="0">
              <a:spcBef>
                <a:spcPts val="1400"/>
              </a:spcBef>
              <a:spcAft>
                <a:spcPts val="975"/>
              </a:spcAft>
              <a:buNone/>
            </a:pPr>
            <a:endParaRPr sz="1400">
              <a:solidFill>
                <a:srgbClr val="252525"/>
              </a:solidFill>
              <a:highlight>
                <a:srgbClr val="FF0000"/>
              </a:highlight>
            </a:endParaRPr>
          </a:p>
        </p:txBody>
      </p:sp>
      <p:sp>
        <p:nvSpPr>
          <p:cNvPr id="650" name="Google Shape;650;p93"/>
          <p:cNvSpPr txBox="1">
            <a:spLocks noGrp="1"/>
          </p:cNvSpPr>
          <p:nvPr>
            <p:ph type="body" idx="1"/>
          </p:nvPr>
        </p:nvSpPr>
        <p:spPr>
          <a:xfrm>
            <a:off x="311700" y="10403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chemeClr val="tx1"/>
                </a:solidFill>
              </a:rPr>
              <a:t>Staff concerns and parent concern forms are stored confidentially in the Headteacher’s office. Actions and next steps are annotated on and these are monitored to ensure next steps have been taken. </a:t>
            </a:r>
            <a:endParaRPr sz="1500" dirty="0">
              <a:solidFill>
                <a:schemeClr val="tx1"/>
              </a:solidFill>
            </a:endParaRPr>
          </a:p>
          <a:p>
            <a:pPr marL="0" lvl="0" indent="0" algn="l" rtl="0">
              <a:spcBef>
                <a:spcPts val="1600"/>
              </a:spcBef>
              <a:spcAft>
                <a:spcPts val="0"/>
              </a:spcAft>
              <a:buNone/>
            </a:pPr>
            <a:r>
              <a:rPr lang="en" sz="1500" dirty="0">
                <a:solidFill>
                  <a:schemeClr val="tx1"/>
                </a:solidFill>
              </a:rPr>
              <a:t>In Year 6, we complete a health and wellbeing survey electronically- a report is then generated and delivered to school. This is a great tool as even though it is data from Year 6, we know it draws our attention to issues that are likely to be felt throughout the school. </a:t>
            </a:r>
            <a:endParaRPr sz="1500" dirty="0">
              <a:solidFill>
                <a:schemeClr val="tx1"/>
              </a:solidFill>
            </a:endParaRPr>
          </a:p>
          <a:p>
            <a:pPr marL="0" lvl="0" indent="0" algn="l" rtl="0">
              <a:spcBef>
                <a:spcPts val="1600"/>
              </a:spcBef>
              <a:spcAft>
                <a:spcPts val="0"/>
              </a:spcAft>
              <a:buNone/>
            </a:pPr>
            <a:r>
              <a:rPr lang="en" sz="1500" dirty="0">
                <a:solidFill>
                  <a:schemeClr val="tx1"/>
                </a:solidFill>
              </a:rPr>
              <a:t>Pupil surveys and parent surveys are completed regularly and data from this is analysed and actions are taken to address issues. </a:t>
            </a:r>
            <a:endParaRPr sz="1500" dirty="0">
              <a:solidFill>
                <a:schemeClr val="tx1"/>
              </a:solidFill>
            </a:endParaRPr>
          </a:p>
          <a:p>
            <a:pPr marL="0" lvl="0" indent="0" algn="l" rtl="0">
              <a:spcBef>
                <a:spcPts val="1600"/>
              </a:spcBef>
              <a:spcAft>
                <a:spcPts val="0"/>
              </a:spcAft>
              <a:buNone/>
            </a:pPr>
            <a:r>
              <a:rPr lang="en" sz="1500" dirty="0">
                <a:solidFill>
                  <a:schemeClr val="tx1"/>
                </a:solidFill>
              </a:rPr>
              <a:t>Staff audits are completed, as well as online survey monkeys.</a:t>
            </a:r>
            <a:endParaRPr sz="1500" dirty="0">
              <a:solidFill>
                <a:schemeClr val="tx1"/>
              </a:solidFill>
            </a:endParaRPr>
          </a:p>
          <a:p>
            <a:pPr marL="0" lvl="0" indent="0" algn="l" rtl="0">
              <a:spcBef>
                <a:spcPts val="1600"/>
              </a:spcBef>
              <a:spcAft>
                <a:spcPts val="0"/>
              </a:spcAft>
              <a:buNone/>
            </a:pPr>
            <a:r>
              <a:rPr lang="en" sz="1500" dirty="0">
                <a:solidFill>
                  <a:schemeClr val="tx1"/>
                </a:solidFill>
              </a:rPr>
              <a:t>Staff also have 1:1 with the Headteacher or a member of SLT and this is an opportunity to discuss anything we feel is relevant with regards to our work or our wellbeing. </a:t>
            </a:r>
            <a:endParaRPr sz="1500" dirty="0">
              <a:solidFill>
                <a:schemeClr val="tx1"/>
              </a:solidFill>
            </a:endParaRPr>
          </a:p>
          <a:p>
            <a:pPr marL="0" lvl="0" indent="0" algn="l" rtl="0">
              <a:spcBef>
                <a:spcPts val="1600"/>
              </a:spcBef>
              <a:spcAft>
                <a:spcPts val="1600"/>
              </a:spcAft>
              <a:buNone/>
            </a:pPr>
            <a:endParaRPr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6613" y="152400"/>
            <a:ext cx="3629652" cy="4838703"/>
          </a:xfrm>
          <a:prstGeom prst="rect">
            <a:avLst/>
          </a:prstGeom>
          <a:noFill/>
          <a:ln>
            <a:noFill/>
          </a:ln>
        </p:spPr>
      </p:pic>
      <p:pic>
        <p:nvPicPr>
          <p:cNvPr id="109" name="Google Shape;109;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38665" y="152400"/>
            <a:ext cx="3629027" cy="48387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4"/>
          <p:cNvSpPr txBox="1">
            <a:spLocks noGrp="1"/>
          </p:cNvSpPr>
          <p:nvPr>
            <p:ph type="title"/>
          </p:nvPr>
        </p:nvSpPr>
        <p:spPr>
          <a:xfrm>
            <a:off x="311700" y="108675"/>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 sz="1950" b="1">
                <a:solidFill>
                  <a:srgbClr val="252525"/>
                </a:solidFill>
              </a:rPr>
              <a:t>Objective 7</a:t>
            </a:r>
            <a:endParaRPr sz="1950" b="1">
              <a:solidFill>
                <a:srgbClr val="252525"/>
              </a:solidFill>
            </a:endParaRPr>
          </a:p>
          <a:p>
            <a:pPr marL="0" lvl="0" indent="0" algn="l" rtl="0">
              <a:spcBef>
                <a:spcPts val="1400"/>
              </a:spcBef>
              <a:spcAft>
                <a:spcPts val="0"/>
              </a:spcAft>
              <a:buClr>
                <a:schemeClr val="dk1"/>
              </a:buClr>
              <a:buSzPts val="1100"/>
              <a:buFont typeface="Arial"/>
              <a:buNone/>
            </a:pPr>
            <a:r>
              <a:rPr lang="en" sz="1200" b="1">
                <a:solidFill>
                  <a:srgbClr val="252525"/>
                </a:solidFill>
              </a:rPr>
              <a:t>The school actively seeks the ongoing participation of the whole-school community in its approach to emotional wellbeing and mental health.</a:t>
            </a:r>
            <a:endParaRPr sz="1200">
              <a:solidFill>
                <a:srgbClr val="252525"/>
              </a:solidFill>
            </a:endParaRPr>
          </a:p>
          <a:p>
            <a:pPr marL="0" lvl="0" indent="0" algn="l" rtl="0">
              <a:spcBef>
                <a:spcPts val="1400"/>
              </a:spcBef>
              <a:spcAft>
                <a:spcPts val="975"/>
              </a:spcAft>
              <a:buNone/>
            </a:pPr>
            <a:r>
              <a:rPr lang="en" sz="1400">
                <a:solidFill>
                  <a:srgbClr val="252525"/>
                </a:solidFill>
                <a:highlight>
                  <a:srgbClr val="00FF00"/>
                </a:highlight>
              </a:rPr>
              <a:t>7.1 Pupil voice mechanisms are in place and used at regular points.</a:t>
            </a:r>
            <a:endParaRPr sz="3000">
              <a:highlight>
                <a:srgbClr val="00FF00"/>
              </a:highlight>
            </a:endParaRPr>
          </a:p>
        </p:txBody>
      </p:sp>
      <p:pic>
        <p:nvPicPr>
          <p:cNvPr id="656" name="Google Shape;656;p94"/>
          <p:cNvPicPr preferRelativeResize="0"/>
          <p:nvPr/>
        </p:nvPicPr>
        <p:blipFill>
          <a:blip r:embed="rId3">
            <a:alphaModFix/>
          </a:blip>
          <a:stretch>
            <a:fillRect/>
          </a:stretch>
        </p:blipFill>
        <p:spPr>
          <a:xfrm>
            <a:off x="152400" y="1640875"/>
            <a:ext cx="8991600" cy="3613075"/>
          </a:xfrm>
          <a:prstGeom prst="rect">
            <a:avLst/>
          </a:prstGeom>
          <a:noFill/>
          <a:ln>
            <a:noFill/>
          </a:ln>
        </p:spPr>
      </p:pic>
      <p:pic>
        <p:nvPicPr>
          <p:cNvPr id="657" name="Google Shape;657;p9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4463675"/>
            <a:ext cx="8520600" cy="596625"/>
          </a:xfrm>
          <a:prstGeom prst="rect">
            <a:avLst/>
          </a:prstGeom>
          <a:noFill/>
          <a:ln>
            <a:noFill/>
          </a:ln>
        </p:spPr>
      </p:pic>
      <p:sp>
        <p:nvSpPr>
          <p:cNvPr id="658" name="Google Shape;658;p94"/>
          <p:cNvSpPr txBox="1"/>
          <p:nvPr/>
        </p:nvSpPr>
        <p:spPr>
          <a:xfrm>
            <a:off x="5956375" y="1345450"/>
            <a:ext cx="2634900" cy="7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Please see pupil evaluation form on award place.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95"/>
          <p:cNvPicPr preferRelativeResize="0"/>
          <p:nvPr/>
        </p:nvPicPr>
        <p:blipFill>
          <a:blip r:embed="rId3">
            <a:alphaModFix/>
          </a:blip>
          <a:stretch>
            <a:fillRect/>
          </a:stretch>
        </p:blipFill>
        <p:spPr>
          <a:xfrm>
            <a:off x="614950" y="287225"/>
            <a:ext cx="7814816" cy="48562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7"/>
          <p:cNvSpPr txBox="1">
            <a:spLocks noGrp="1"/>
          </p:cNvSpPr>
          <p:nvPr>
            <p:ph type="title"/>
          </p:nvPr>
        </p:nvSpPr>
        <p:spPr>
          <a:xfrm>
            <a:off x="224615" y="114100"/>
            <a:ext cx="8520600" cy="9003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500" dirty="0">
                <a:solidFill>
                  <a:srgbClr val="252525"/>
                </a:solidFill>
                <a:highlight>
                  <a:srgbClr val="00FF00"/>
                </a:highlight>
              </a:rPr>
              <a:t>7.3 The school has identified ‘Wellbeing Champions’ from across the whole-school community.</a:t>
            </a:r>
            <a:endParaRPr sz="1500" dirty="0">
              <a:solidFill>
                <a:srgbClr val="252525"/>
              </a:solidFill>
              <a:highlight>
                <a:srgbClr val="00FF00"/>
              </a:highlight>
            </a:endParaRPr>
          </a:p>
          <a:p>
            <a:pPr marL="0" lvl="0" indent="0" algn="l" rtl="0">
              <a:spcBef>
                <a:spcPts val="1400"/>
              </a:spcBef>
              <a:spcAft>
                <a:spcPts val="975"/>
              </a:spcAft>
              <a:buClr>
                <a:schemeClr val="dk1"/>
              </a:buClr>
              <a:buSzPts val="1100"/>
              <a:buFont typeface="Arial"/>
              <a:buNone/>
            </a:pPr>
            <a:endParaRPr dirty="0"/>
          </a:p>
        </p:txBody>
      </p:sp>
      <p:sp>
        <p:nvSpPr>
          <p:cNvPr id="684" name="Google Shape;684;p97"/>
          <p:cNvSpPr txBox="1">
            <a:spLocks noGrp="1"/>
          </p:cNvSpPr>
          <p:nvPr>
            <p:ph type="body" idx="1"/>
          </p:nvPr>
        </p:nvSpPr>
        <p:spPr>
          <a:xfrm>
            <a:off x="311700" y="692700"/>
            <a:ext cx="8520600" cy="4450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t>Wellbeing ambassadors were appointed in Spring Term 2020…. Due to Covid, wellbeing ambassadors have not been able to fulfil their roll, however they have been encouraged to communicate with their peers via our online learning platform.</a:t>
            </a:r>
            <a:r>
              <a:rPr lang="en" dirty="0"/>
              <a:t> </a:t>
            </a:r>
            <a:endParaRPr dirty="0"/>
          </a:p>
        </p:txBody>
      </p:sp>
      <p:pic>
        <p:nvPicPr>
          <p:cNvPr id="685" name="Google Shape;685;p9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57400" y="1743241"/>
            <a:ext cx="2014600" cy="2494675"/>
          </a:xfrm>
          <a:prstGeom prst="rect">
            <a:avLst/>
          </a:prstGeom>
          <a:noFill/>
          <a:ln>
            <a:noFill/>
          </a:ln>
        </p:spPr>
      </p:pic>
      <p:pic>
        <p:nvPicPr>
          <p:cNvPr id="686" name="Google Shape;686;p9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72000" y="1746190"/>
            <a:ext cx="2014600" cy="2443810"/>
          </a:xfrm>
          <a:prstGeom prst="rect">
            <a:avLst/>
          </a:prstGeom>
          <a:noFill/>
          <a:ln>
            <a:noFill/>
          </a:ln>
        </p:spPr>
      </p:pic>
      <p:pic>
        <p:nvPicPr>
          <p:cNvPr id="687" name="Google Shape;687;p9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672320" y="1659104"/>
            <a:ext cx="2122350" cy="2578774"/>
          </a:xfrm>
          <a:prstGeom prst="rect">
            <a:avLst/>
          </a:prstGeom>
          <a:noFill/>
          <a:ln>
            <a:noFill/>
          </a:ln>
        </p:spPr>
      </p:pic>
      <p:pic>
        <p:nvPicPr>
          <p:cNvPr id="688" name="Google Shape;688;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74207" y="1760658"/>
            <a:ext cx="2122349" cy="255420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8"/>
          <p:cNvSpPr txBox="1">
            <a:spLocks noGrp="1"/>
          </p:cNvSpPr>
          <p:nvPr>
            <p:ph type="title"/>
          </p:nvPr>
        </p:nvSpPr>
        <p:spPr>
          <a:xfrm>
            <a:off x="311700" y="192750"/>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400">
                <a:solidFill>
                  <a:srgbClr val="252525"/>
                </a:solidFill>
                <a:highlight>
                  <a:srgbClr val="00FF00"/>
                </a:highlight>
              </a:rPr>
              <a:t>7.4 The school proactively and regularly communicates with the whole-school community regarding wellbeing </a:t>
            </a:r>
            <a:endParaRPr>
              <a:highlight>
                <a:srgbClr val="00FF00"/>
              </a:highlight>
            </a:endParaRPr>
          </a:p>
        </p:txBody>
      </p:sp>
      <p:sp>
        <p:nvSpPr>
          <p:cNvPr id="694" name="Google Shape;694;p98"/>
          <p:cNvSpPr txBox="1">
            <a:spLocks noGrp="1"/>
          </p:cNvSpPr>
          <p:nvPr>
            <p:ph type="body" idx="1"/>
          </p:nvPr>
        </p:nvSpPr>
        <p:spPr>
          <a:xfrm>
            <a:off x="367775" y="918475"/>
            <a:ext cx="8520600" cy="352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See previous slides referring to whole school communication including; </a:t>
            </a:r>
            <a:endParaRPr sz="1400"/>
          </a:p>
          <a:p>
            <a:pPr marL="0" lvl="0" indent="0" algn="l" rtl="0">
              <a:spcBef>
                <a:spcPts val="1600"/>
              </a:spcBef>
              <a:spcAft>
                <a:spcPts val="0"/>
              </a:spcAft>
              <a:buNone/>
            </a:pPr>
            <a:r>
              <a:rPr lang="en" sz="1400"/>
              <a:t>#sacpskwb #sacpskwellebing on twitter</a:t>
            </a:r>
            <a:endParaRPr sz="1400"/>
          </a:p>
          <a:p>
            <a:pPr marL="0" lvl="0" indent="0" algn="l" rtl="0">
              <a:spcBef>
                <a:spcPts val="1600"/>
              </a:spcBef>
              <a:spcAft>
                <a:spcPts val="0"/>
              </a:spcAft>
              <a:buNone/>
            </a:pPr>
            <a:r>
              <a:rPr lang="en" sz="1400"/>
              <a:t>Wellbeing section of website</a:t>
            </a:r>
            <a:endParaRPr sz="1400"/>
          </a:p>
          <a:p>
            <a:pPr marL="0" lvl="0" indent="0" algn="l" rtl="0">
              <a:spcBef>
                <a:spcPts val="1600"/>
              </a:spcBef>
              <a:spcAft>
                <a:spcPts val="0"/>
              </a:spcAft>
              <a:buNone/>
            </a:pPr>
            <a:r>
              <a:rPr lang="en" sz="1400"/>
              <a:t>Seesaw</a:t>
            </a:r>
            <a:endParaRPr sz="1400"/>
          </a:p>
          <a:p>
            <a:pPr marL="0" lvl="0" indent="0" algn="l" rtl="0">
              <a:spcBef>
                <a:spcPts val="1600"/>
              </a:spcBef>
              <a:spcAft>
                <a:spcPts val="0"/>
              </a:spcAft>
              <a:buNone/>
            </a:pPr>
            <a:r>
              <a:rPr lang="en" sz="1400"/>
              <a:t>Our Newsletter (on our website)</a:t>
            </a:r>
            <a:endParaRPr sz="1400"/>
          </a:p>
          <a:p>
            <a:pPr marL="0" lvl="0" indent="0" algn="l" rtl="0">
              <a:spcBef>
                <a:spcPts val="1600"/>
              </a:spcBef>
              <a:spcAft>
                <a:spcPts val="0"/>
              </a:spcAft>
              <a:buNone/>
            </a:pPr>
            <a:r>
              <a:rPr lang="en" sz="1400"/>
              <a:t>School APP</a:t>
            </a:r>
            <a:endParaRPr sz="1400"/>
          </a:p>
          <a:p>
            <a:pPr marL="0" lvl="0" indent="0" algn="l" rtl="0">
              <a:spcBef>
                <a:spcPts val="1600"/>
              </a:spcBef>
              <a:spcAft>
                <a:spcPts val="0"/>
              </a:spcAft>
              <a:buNone/>
            </a:pPr>
            <a:r>
              <a:rPr lang="en" sz="1400"/>
              <a:t>Google calendar</a:t>
            </a:r>
            <a:endParaRPr sz="1400"/>
          </a:p>
          <a:p>
            <a:pPr marL="0" lvl="0" indent="0" algn="l" rtl="0">
              <a:spcBef>
                <a:spcPts val="1600"/>
              </a:spcBef>
              <a:spcAft>
                <a:spcPts val="1600"/>
              </a:spcAft>
              <a:buNone/>
            </a:pPr>
            <a:endParaRPr sz="13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700" name="Google Shape;700;p99"/>
          <p:cNvPicPr preferRelativeResize="0"/>
          <p:nvPr/>
        </p:nvPicPr>
        <p:blipFill>
          <a:blip r:embed="rId3">
            <a:alphaModFix/>
          </a:blip>
          <a:stretch>
            <a:fillRect/>
          </a:stretch>
        </p:blipFill>
        <p:spPr>
          <a:xfrm>
            <a:off x="311700" y="676150"/>
            <a:ext cx="2578350" cy="3478725"/>
          </a:xfrm>
          <a:prstGeom prst="rect">
            <a:avLst/>
          </a:prstGeom>
          <a:noFill/>
          <a:ln>
            <a:noFill/>
          </a:ln>
        </p:spPr>
      </p:pic>
      <p:pic>
        <p:nvPicPr>
          <p:cNvPr id="701" name="Google Shape;701;p99"/>
          <p:cNvPicPr preferRelativeResize="0"/>
          <p:nvPr/>
        </p:nvPicPr>
        <p:blipFill>
          <a:blip r:embed="rId4">
            <a:alphaModFix/>
          </a:blip>
          <a:stretch>
            <a:fillRect/>
          </a:stretch>
        </p:blipFill>
        <p:spPr>
          <a:xfrm>
            <a:off x="3225150" y="676150"/>
            <a:ext cx="2496492" cy="3478725"/>
          </a:xfrm>
          <a:prstGeom prst="rect">
            <a:avLst/>
          </a:prstGeom>
          <a:noFill/>
          <a:ln>
            <a:noFill/>
          </a:ln>
        </p:spPr>
      </p:pic>
      <p:pic>
        <p:nvPicPr>
          <p:cNvPr id="702" name="Google Shape;702;p99"/>
          <p:cNvPicPr preferRelativeResize="0"/>
          <p:nvPr/>
        </p:nvPicPr>
        <p:blipFill>
          <a:blip r:embed="rId5">
            <a:alphaModFix/>
          </a:blip>
          <a:stretch>
            <a:fillRect/>
          </a:stretch>
        </p:blipFill>
        <p:spPr>
          <a:xfrm>
            <a:off x="5920950" y="676151"/>
            <a:ext cx="2793009" cy="35471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100"/>
          <p:cNvPicPr preferRelativeResize="0"/>
          <p:nvPr/>
        </p:nvPicPr>
        <p:blipFill>
          <a:blip r:embed="rId3">
            <a:alphaModFix/>
          </a:blip>
          <a:stretch>
            <a:fillRect/>
          </a:stretch>
        </p:blipFill>
        <p:spPr>
          <a:xfrm>
            <a:off x="152400" y="152400"/>
            <a:ext cx="4192250" cy="4683225"/>
          </a:xfrm>
          <a:prstGeom prst="rect">
            <a:avLst/>
          </a:prstGeom>
          <a:noFill/>
          <a:ln>
            <a:noFill/>
          </a:ln>
        </p:spPr>
      </p:pic>
      <p:sp>
        <p:nvSpPr>
          <p:cNvPr id="708" name="Google Shape;708;p100"/>
          <p:cNvSpPr txBox="1"/>
          <p:nvPr/>
        </p:nvSpPr>
        <p:spPr>
          <a:xfrm>
            <a:off x="4652975" y="1065150"/>
            <a:ext cx="4078500" cy="23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Another example of wonderful work shared on Twitter using the hashtag sacpskwb.</a:t>
            </a:r>
            <a:endParaRPr/>
          </a:p>
          <a:p>
            <a:pPr marL="0" lvl="0" indent="0" algn="l" rtl="0">
              <a:spcBef>
                <a:spcPts val="0"/>
              </a:spcBef>
              <a:spcAft>
                <a:spcPts val="0"/>
              </a:spcAft>
              <a:buNone/>
            </a:pPr>
            <a:endParaRPr/>
          </a:p>
          <a:p>
            <a:pPr marL="0" lvl="0" indent="0" algn="l" rtl="0">
              <a:spcBef>
                <a:spcPts val="0"/>
              </a:spcBef>
              <a:spcAft>
                <a:spcPts val="0"/>
              </a:spcAft>
              <a:buNone/>
            </a:pPr>
            <a:r>
              <a:rPr lang="en"/>
              <a:t>This is focusing on Black Lives Matter and in particular the story of Rosa Parks. </a:t>
            </a:r>
            <a:endParaRPr/>
          </a:p>
          <a:p>
            <a:pPr marL="0" lvl="0" indent="0" algn="l" rtl="0">
              <a:spcBef>
                <a:spcPts val="0"/>
              </a:spcBef>
              <a:spcAft>
                <a:spcPts val="0"/>
              </a:spcAft>
              <a:buNone/>
            </a:pPr>
            <a:endParaRPr/>
          </a:p>
          <a:p>
            <a:pPr marL="0" lvl="0" indent="0" algn="l" rtl="0">
              <a:spcBef>
                <a:spcPts val="0"/>
              </a:spcBef>
              <a:spcAft>
                <a:spcPts val="0"/>
              </a:spcAft>
              <a:buNone/>
            </a:pPr>
            <a:r>
              <a:rPr lang="en"/>
              <a:t>We have a strong focus on diversity in our school.</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714" name="Google Shape;714;p101"/>
          <p:cNvPicPr preferRelativeResize="0"/>
          <p:nvPr/>
        </p:nvPicPr>
        <p:blipFill>
          <a:blip r:embed="rId3">
            <a:alphaModFix/>
          </a:blip>
          <a:stretch>
            <a:fillRect/>
          </a:stretch>
        </p:blipFill>
        <p:spPr>
          <a:xfrm>
            <a:off x="593250" y="256225"/>
            <a:ext cx="2124075" cy="2324100"/>
          </a:xfrm>
          <a:prstGeom prst="rect">
            <a:avLst/>
          </a:prstGeom>
          <a:noFill/>
          <a:ln>
            <a:noFill/>
          </a:ln>
        </p:spPr>
      </p:pic>
      <p:pic>
        <p:nvPicPr>
          <p:cNvPr id="715" name="Google Shape;715;p101"/>
          <p:cNvPicPr preferRelativeResize="0"/>
          <p:nvPr/>
        </p:nvPicPr>
        <p:blipFill>
          <a:blip r:embed="rId4">
            <a:alphaModFix/>
          </a:blip>
          <a:stretch>
            <a:fillRect/>
          </a:stretch>
        </p:blipFill>
        <p:spPr>
          <a:xfrm>
            <a:off x="3518263" y="339839"/>
            <a:ext cx="5451566" cy="4463821"/>
          </a:xfrm>
          <a:prstGeom prst="rect">
            <a:avLst/>
          </a:prstGeom>
          <a:noFill/>
          <a:ln>
            <a:noFill/>
          </a:ln>
        </p:spPr>
      </p:pic>
      <p:sp>
        <p:nvSpPr>
          <p:cNvPr id="716" name="Google Shape;716;p101"/>
          <p:cNvSpPr txBox="1"/>
          <p:nvPr/>
        </p:nvSpPr>
        <p:spPr>
          <a:xfrm>
            <a:off x="593250" y="2815600"/>
            <a:ext cx="2088990" cy="11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Huyton Resource Centre</a:t>
            </a:r>
            <a:endParaRPr/>
          </a:p>
          <a:p>
            <a:pPr marL="0" lvl="0" indent="0" algn="l" rtl="0">
              <a:spcBef>
                <a:spcPts val="0"/>
              </a:spcBef>
              <a:spcAft>
                <a:spcPts val="0"/>
              </a:spcAft>
              <a:buNone/>
            </a:pPr>
            <a:r>
              <a:rPr lang="en"/>
              <a:t>Children from KS2 visited and their reflections showed how much they benefited from the experience.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102"/>
          <p:cNvPicPr preferRelativeResize="0"/>
          <p:nvPr/>
        </p:nvPicPr>
        <p:blipFill>
          <a:blip r:embed="rId3">
            <a:alphaModFix/>
          </a:blip>
          <a:stretch>
            <a:fillRect/>
          </a:stretch>
        </p:blipFill>
        <p:spPr>
          <a:xfrm>
            <a:off x="587675" y="959100"/>
            <a:ext cx="2428875" cy="1885950"/>
          </a:xfrm>
          <a:prstGeom prst="rect">
            <a:avLst/>
          </a:prstGeom>
          <a:noFill/>
          <a:ln>
            <a:noFill/>
          </a:ln>
        </p:spPr>
      </p:pic>
      <p:pic>
        <p:nvPicPr>
          <p:cNvPr id="722" name="Google Shape;722;p102"/>
          <p:cNvPicPr preferRelativeResize="0"/>
          <p:nvPr/>
        </p:nvPicPr>
        <p:blipFill>
          <a:blip r:embed="rId4">
            <a:alphaModFix/>
          </a:blip>
          <a:stretch>
            <a:fillRect/>
          </a:stretch>
        </p:blipFill>
        <p:spPr>
          <a:xfrm>
            <a:off x="6968199" y="152300"/>
            <a:ext cx="1884266" cy="2190750"/>
          </a:xfrm>
          <a:prstGeom prst="rect">
            <a:avLst/>
          </a:prstGeom>
          <a:noFill/>
          <a:ln>
            <a:noFill/>
          </a:ln>
        </p:spPr>
      </p:pic>
      <p:pic>
        <p:nvPicPr>
          <p:cNvPr id="723" name="Google Shape;723;p102"/>
          <p:cNvPicPr preferRelativeResize="0"/>
          <p:nvPr/>
        </p:nvPicPr>
        <p:blipFill>
          <a:blip r:embed="rId5">
            <a:alphaModFix/>
          </a:blip>
          <a:stretch>
            <a:fillRect/>
          </a:stretch>
        </p:blipFill>
        <p:spPr>
          <a:xfrm>
            <a:off x="6988500" y="2418300"/>
            <a:ext cx="1863975" cy="2495550"/>
          </a:xfrm>
          <a:prstGeom prst="rect">
            <a:avLst/>
          </a:prstGeom>
          <a:noFill/>
          <a:ln>
            <a:noFill/>
          </a:ln>
        </p:spPr>
      </p:pic>
      <p:sp>
        <p:nvSpPr>
          <p:cNvPr id="724" name="Google Shape;724;p102"/>
          <p:cNvSpPr txBox="1"/>
          <p:nvPr/>
        </p:nvSpPr>
        <p:spPr>
          <a:xfrm>
            <a:off x="408800" y="2845050"/>
            <a:ext cx="3126300" cy="20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The children have used the mindfulness skills and yoga they learnt at school whilst at home.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We had a positive response to our 30 Days to Mindfulness Challenge throughout ‘lockdown.’ Please see parent complimentary email enclosed within documentation email. </a:t>
            </a:r>
            <a:endParaRPr sz="1200" dirty="0"/>
          </a:p>
        </p:txBody>
      </p:sp>
      <p:pic>
        <p:nvPicPr>
          <p:cNvPr id="725" name="Google Shape;725;p10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534656" y="1755545"/>
            <a:ext cx="3076816" cy="2355413"/>
          </a:xfrm>
          <a:prstGeom prst="rect">
            <a:avLst/>
          </a:prstGeom>
          <a:noFill/>
          <a:ln>
            <a:noFill/>
          </a:ln>
        </p:spPr>
      </p:pic>
      <p:sp>
        <p:nvSpPr>
          <p:cNvPr id="726" name="Google Shape;726;p102"/>
          <p:cNvSpPr txBox="1"/>
          <p:nvPr/>
        </p:nvSpPr>
        <p:spPr>
          <a:xfrm>
            <a:off x="210225" y="0"/>
            <a:ext cx="6968100" cy="798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975"/>
              </a:spcAft>
              <a:buNone/>
            </a:pPr>
            <a:r>
              <a:rPr lang="en" sz="1200">
                <a:solidFill>
                  <a:srgbClr val="252525"/>
                </a:solidFill>
                <a:highlight>
                  <a:srgbClr val="00FF00"/>
                </a:highlight>
              </a:rPr>
              <a:t>7.5 EVALUATION: The school monitors the extent to which the whole-school community feels engaged with the school’s approach to emotional wellbeing and mental health, and appropriate follow-up action is taken.</a:t>
            </a:r>
            <a:endParaRPr>
              <a:highlight>
                <a:srgbClr val="00FF00"/>
              </a:highlight>
            </a:endParaRPr>
          </a:p>
        </p:txBody>
      </p:sp>
      <p:sp>
        <p:nvSpPr>
          <p:cNvPr id="2" name="TextBox 1">
            <a:extLst>
              <a:ext uri="{FF2B5EF4-FFF2-40B4-BE49-F238E27FC236}">
                <a16:creationId xmlns:a16="http://schemas.microsoft.com/office/drawing/2014/main" xmlns="" id="{DC9CC32F-D2C0-4651-88E1-CED8210FFBCD}"/>
              </a:ext>
            </a:extLst>
          </p:cNvPr>
          <p:cNvSpPr txBox="1"/>
          <p:nvPr/>
        </p:nvSpPr>
        <p:spPr>
          <a:xfrm>
            <a:off x="4034117" y="1237129"/>
            <a:ext cx="2020901" cy="307777"/>
          </a:xfrm>
          <a:prstGeom prst="rect">
            <a:avLst/>
          </a:prstGeom>
          <a:noFill/>
        </p:spPr>
        <p:txBody>
          <a:bodyPr wrap="square" rtlCol="0">
            <a:spAutoFit/>
          </a:bodyPr>
          <a:lstStyle/>
          <a:p>
            <a:r>
              <a:rPr lang="en-GB" dirty="0"/>
              <a:t>Email from a parent..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103"/>
          <p:cNvPicPr preferRelativeResize="0"/>
          <p:nvPr/>
        </p:nvPicPr>
        <p:blipFill>
          <a:blip r:embed="rId3">
            <a:alphaModFix/>
          </a:blip>
          <a:stretch>
            <a:fillRect/>
          </a:stretch>
        </p:blipFill>
        <p:spPr>
          <a:xfrm>
            <a:off x="516800" y="152400"/>
            <a:ext cx="2876550" cy="4638675"/>
          </a:xfrm>
          <a:prstGeom prst="rect">
            <a:avLst/>
          </a:prstGeom>
          <a:noFill/>
          <a:ln>
            <a:noFill/>
          </a:ln>
        </p:spPr>
      </p:pic>
      <p:sp>
        <p:nvSpPr>
          <p:cNvPr id="732" name="Google Shape;732;p103"/>
          <p:cNvSpPr txBox="1"/>
          <p:nvPr/>
        </p:nvSpPr>
        <p:spPr>
          <a:xfrm>
            <a:off x="3573825" y="252275"/>
            <a:ext cx="5409900" cy="26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t>We have used our seesaw app as a platform to share messages from our wellbeing ambassadors. This particular message was to share two songs with poignant lyrics so that class friends would not be worrying about changes returning to school.</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These have been very well received and our families often leave lovely comments to thank our wellbeing ambassador.</a:t>
            </a:r>
            <a:endParaRPr sz="1500"/>
          </a:p>
        </p:txBody>
      </p:sp>
      <p:pic>
        <p:nvPicPr>
          <p:cNvPr id="733" name="Google Shape;733;p103"/>
          <p:cNvPicPr preferRelativeResize="0"/>
          <p:nvPr/>
        </p:nvPicPr>
        <p:blipFill>
          <a:blip r:embed="rId4">
            <a:alphaModFix/>
          </a:blip>
          <a:stretch>
            <a:fillRect/>
          </a:stretch>
        </p:blipFill>
        <p:spPr>
          <a:xfrm>
            <a:off x="4036275" y="2436750"/>
            <a:ext cx="4358700" cy="23543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04"/>
          <p:cNvSpPr txBox="1"/>
          <p:nvPr/>
        </p:nvSpPr>
        <p:spPr>
          <a:xfrm>
            <a:off x="378675" y="426000"/>
            <a:ext cx="8267400" cy="14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52525"/>
                </a:solidFill>
              </a:rPr>
              <a:t>Objective 8</a:t>
            </a:r>
            <a:endParaRPr sz="1200" b="1">
              <a:solidFill>
                <a:srgbClr val="252525"/>
              </a:solidFill>
            </a:endParaRPr>
          </a:p>
          <a:p>
            <a:pPr marL="0" lvl="0" indent="0" algn="l" rtl="0">
              <a:spcBef>
                <a:spcPts val="0"/>
              </a:spcBef>
              <a:spcAft>
                <a:spcPts val="0"/>
              </a:spcAft>
              <a:buNone/>
            </a:pPr>
            <a:endParaRPr sz="1200" b="1">
              <a:solidFill>
                <a:srgbClr val="252525"/>
              </a:solidFill>
            </a:endParaRPr>
          </a:p>
          <a:p>
            <a:pPr marL="0" lvl="0" indent="0" algn="l" rtl="0">
              <a:spcBef>
                <a:spcPts val="0"/>
              </a:spcBef>
              <a:spcAft>
                <a:spcPts val="0"/>
              </a:spcAft>
              <a:buClr>
                <a:schemeClr val="dk1"/>
              </a:buClr>
              <a:buSzPts val="1100"/>
              <a:buFont typeface="Arial"/>
              <a:buNone/>
            </a:pPr>
            <a:r>
              <a:rPr lang="en" sz="1200" b="1">
                <a:solidFill>
                  <a:srgbClr val="252525"/>
                </a:solidFill>
              </a:rPr>
              <a:t>The school works in partnerships with other schools, agencies and available specialist services to support emotional wellbeing and mental health.</a:t>
            </a:r>
            <a:endParaRPr sz="1200">
              <a:solidFill>
                <a:srgbClr val="252525"/>
              </a:solidFill>
            </a:endParaRPr>
          </a:p>
          <a:p>
            <a:pPr marL="0" lvl="0" indent="0" algn="l" rtl="0">
              <a:spcBef>
                <a:spcPts val="1400"/>
              </a:spcBef>
              <a:spcAft>
                <a:spcPts val="975"/>
              </a:spcAft>
              <a:buClr>
                <a:schemeClr val="dk1"/>
              </a:buClr>
              <a:buSzPts val="1100"/>
              <a:buFont typeface="Arial"/>
              <a:buNone/>
            </a:pPr>
            <a:r>
              <a:rPr lang="en" sz="1300">
                <a:solidFill>
                  <a:srgbClr val="252525"/>
                </a:solidFill>
                <a:highlight>
                  <a:srgbClr val="00FF00"/>
                </a:highlight>
              </a:rPr>
              <a:t>8.1 The school has identified and maintained links with appropriate local health, social care and voluntary and community sector services.</a:t>
            </a:r>
            <a:endParaRPr>
              <a:highlight>
                <a:srgbClr val="00FF00"/>
              </a:highlight>
            </a:endParaRPr>
          </a:p>
        </p:txBody>
      </p:sp>
      <p:sp>
        <p:nvSpPr>
          <p:cNvPr id="739" name="Google Shape;739;p104"/>
          <p:cNvSpPr txBox="1"/>
          <p:nvPr/>
        </p:nvSpPr>
        <p:spPr>
          <a:xfrm>
            <a:off x="536450" y="2003750"/>
            <a:ext cx="7888800" cy="28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104"/>
          <p:cNvSpPr txBox="1"/>
          <p:nvPr/>
        </p:nvSpPr>
        <p:spPr>
          <a:xfrm>
            <a:off x="378675" y="1877400"/>
            <a:ext cx="8408100" cy="30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Discussions with Learning Mentor for families who are struggling which may be identified by CT or other member of staff and referrals made: Social Services, MARF, MASH School Nurse, CAHMS, Early Help, Young People’s Mental Health Service, My Time, or signposting to our SENCO, </a:t>
            </a:r>
            <a:endParaRPr sz="1600" dirty="0"/>
          </a:p>
          <a:p>
            <a:pPr marL="0" lvl="0" indent="0" algn="l" rtl="0">
              <a:spcBef>
                <a:spcPts val="0"/>
              </a:spcBef>
              <a:spcAft>
                <a:spcPts val="0"/>
              </a:spcAft>
              <a:buNone/>
            </a:pPr>
            <a:r>
              <a:rPr lang="en" sz="1600" dirty="0"/>
              <a:t>If parents/families are struggling our Learning Mentor researches who to help families with: </a:t>
            </a:r>
            <a:endParaRPr sz="1600" dirty="0"/>
          </a:p>
          <a:p>
            <a:pPr marL="0" lvl="0" indent="0" algn="l" rtl="0">
              <a:spcBef>
                <a:spcPts val="0"/>
              </a:spcBef>
              <a:spcAft>
                <a:spcPts val="0"/>
              </a:spcAft>
              <a:buNone/>
            </a:pPr>
            <a:r>
              <a:rPr lang="en" sz="1600" dirty="0"/>
              <a:t>Emergency Services, Childline Signposting, Bully Busters, NSPCC.  </a:t>
            </a:r>
            <a:endParaRPr sz="1600" dirty="0"/>
          </a:p>
          <a:p>
            <a:pPr marL="0" lvl="0" indent="0" algn="l" rtl="0">
              <a:spcBef>
                <a:spcPts val="0"/>
              </a:spcBef>
              <a:spcAft>
                <a:spcPts val="0"/>
              </a:spcAft>
              <a:buNone/>
            </a:pPr>
            <a:r>
              <a:rPr lang="en" sz="1600" dirty="0"/>
              <a:t>We have also worked with outside agencies to build confidence : Chatty Therapy for Speech and language and a SEND Specialist school for Speech and Language were utilised to aid with children’s Speech and language.</a:t>
            </a:r>
            <a:endParaRPr sz="1600" dirty="0"/>
          </a:p>
          <a:p>
            <a:pPr marL="0" lvl="0" indent="0" algn="l" rtl="0">
              <a:spcBef>
                <a:spcPts val="0"/>
              </a:spcBef>
              <a:spcAft>
                <a:spcPts val="0"/>
              </a:spcAft>
              <a:buNone/>
            </a:pPr>
            <a:r>
              <a:rPr lang="en" sz="1600" dirty="0"/>
              <a:t>Central Area Children meetings with children working together at different Anti- bullying diversity. We have provided additional support for children with EHCPs emotionally, buying specialist SEN support in and working with Educational Psychologists.</a:t>
            </a:r>
            <a:endParaRPr sz="1600" dirty="0"/>
          </a:p>
          <a:p>
            <a:pPr marL="0" lvl="0" indent="0" algn="l" rtl="0">
              <a:spcBef>
                <a:spcPts val="0"/>
              </a:spcBef>
              <a:spcAft>
                <a:spcPts val="0"/>
              </a:spcAft>
              <a:buNone/>
            </a:pPr>
            <a:endParaRPr sz="1800" dirty="0">
              <a:highlight>
                <a:srgbClr val="FFFF00"/>
              </a:highlight>
            </a:endParaRPr>
          </a:p>
          <a:p>
            <a:pPr marL="0" lvl="0" indent="0" algn="l" rtl="0">
              <a:spcBef>
                <a:spcPts val="0"/>
              </a:spcBef>
              <a:spcAft>
                <a:spcPts val="0"/>
              </a:spcAft>
              <a:buNone/>
            </a:pPr>
            <a:endParaRPr sz="1800" dirty="0">
              <a:highlight>
                <a:srgbClr val="FFFF00"/>
              </a:highlight>
            </a:endParaRPr>
          </a:p>
          <a:p>
            <a:pPr marL="0" lvl="0" indent="0" algn="l" rtl="0">
              <a:spcBef>
                <a:spcPts val="0"/>
              </a:spcBef>
              <a:spcAft>
                <a:spcPts val="0"/>
              </a:spcAft>
              <a:buNone/>
            </a:pPr>
            <a:endParaRPr sz="1800" dirty="0">
              <a:highlight>
                <a:srgbClr val="FFFF00"/>
              </a:highlight>
            </a:endParaRPr>
          </a:p>
          <a:p>
            <a:pPr marL="0" lvl="0" indent="0" algn="l" rtl="0">
              <a:spcBef>
                <a:spcPts val="0"/>
              </a:spcBef>
              <a:spcAft>
                <a:spcPts val="0"/>
              </a:spcAft>
              <a:buNone/>
            </a:pPr>
            <a:endParaRPr sz="1800" dirty="0">
              <a:highlight>
                <a:srgbClr val="FFFF00"/>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304875"/>
            <a:ext cx="8520600" cy="9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highlight>
                  <a:srgbClr val="00FF00"/>
                </a:highlight>
              </a:rPr>
              <a:t>1.2 - A statement of commitment is signed and stored in the portfolio of evidence</a:t>
            </a:r>
            <a:endParaRPr sz="1800">
              <a:highlight>
                <a:srgbClr val="00FF00"/>
              </a:highlight>
            </a:endParaRPr>
          </a:p>
        </p:txBody>
      </p:sp>
      <p:pic>
        <p:nvPicPr>
          <p:cNvPr id="115" name="Google Shape;115;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9850" y="778125"/>
            <a:ext cx="3404676" cy="4103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05"/>
          <p:cNvSpPr txBox="1">
            <a:spLocks noGrp="1"/>
          </p:cNvSpPr>
          <p:nvPr>
            <p:ph type="title"/>
          </p:nvPr>
        </p:nvSpPr>
        <p:spPr>
          <a:xfrm>
            <a:off x="311700" y="192750"/>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endParaRPr sz="1950" b="1">
              <a:solidFill>
                <a:srgbClr val="252525"/>
              </a:solidFill>
            </a:endParaRPr>
          </a:p>
          <a:p>
            <a:pPr marL="0" lvl="0" indent="0" algn="l" rtl="0">
              <a:spcBef>
                <a:spcPts val="1400"/>
              </a:spcBef>
              <a:spcAft>
                <a:spcPts val="0"/>
              </a:spcAft>
              <a:buNone/>
            </a:pPr>
            <a:endParaRPr sz="1300">
              <a:solidFill>
                <a:srgbClr val="252525"/>
              </a:solidFill>
              <a:highlight>
                <a:srgbClr val="FF0000"/>
              </a:highlight>
            </a:endParaRPr>
          </a:p>
          <a:p>
            <a:pPr marL="0" lvl="0" indent="0" algn="l" rtl="0">
              <a:spcBef>
                <a:spcPts val="1400"/>
              </a:spcBef>
              <a:spcAft>
                <a:spcPts val="0"/>
              </a:spcAft>
              <a:buNone/>
            </a:pPr>
            <a:endParaRPr sz="1200">
              <a:solidFill>
                <a:srgbClr val="252525"/>
              </a:solidFill>
            </a:endParaRPr>
          </a:p>
          <a:p>
            <a:pPr marL="0" lvl="0" indent="0" algn="l" rtl="0">
              <a:spcBef>
                <a:spcPts val="1400"/>
              </a:spcBef>
              <a:spcAft>
                <a:spcPts val="975"/>
              </a:spcAft>
              <a:buNone/>
            </a:pPr>
            <a:endParaRPr/>
          </a:p>
        </p:txBody>
      </p:sp>
      <p:pic>
        <p:nvPicPr>
          <p:cNvPr id="746" name="Google Shape;746;p10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4910" y="443890"/>
            <a:ext cx="2292163" cy="1567790"/>
          </a:xfrm>
          <a:prstGeom prst="rect">
            <a:avLst/>
          </a:prstGeom>
          <a:noFill/>
          <a:ln>
            <a:noFill/>
          </a:ln>
        </p:spPr>
      </p:pic>
      <p:pic>
        <p:nvPicPr>
          <p:cNvPr id="748" name="Google Shape;748;p10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5062" y="2223407"/>
            <a:ext cx="2510058" cy="2644684"/>
          </a:xfrm>
          <a:prstGeom prst="rect">
            <a:avLst/>
          </a:prstGeom>
          <a:noFill/>
          <a:ln>
            <a:noFill/>
          </a:ln>
        </p:spPr>
      </p:pic>
      <p:pic>
        <p:nvPicPr>
          <p:cNvPr id="749" name="Google Shape;749;p10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65515" y="240344"/>
            <a:ext cx="1070748" cy="1627176"/>
          </a:xfrm>
          <a:prstGeom prst="rect">
            <a:avLst/>
          </a:prstGeom>
          <a:noFill/>
          <a:ln>
            <a:noFill/>
          </a:ln>
        </p:spPr>
      </p:pic>
      <p:pic>
        <p:nvPicPr>
          <p:cNvPr id="750" name="Google Shape;750;p10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41334" y="361380"/>
            <a:ext cx="3224632" cy="1615465"/>
          </a:xfrm>
          <a:prstGeom prst="rect">
            <a:avLst/>
          </a:prstGeom>
          <a:noFill/>
          <a:ln>
            <a:noFill/>
          </a:ln>
        </p:spPr>
      </p:pic>
      <p:pic>
        <p:nvPicPr>
          <p:cNvPr id="751" name="Google Shape;751;p10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182307" y="2297043"/>
            <a:ext cx="2779385" cy="2292373"/>
          </a:xfrm>
          <a:prstGeom prst="rect">
            <a:avLst/>
          </a:prstGeom>
          <a:noFill/>
          <a:ln>
            <a:noFill/>
          </a:ln>
        </p:spPr>
      </p:pic>
      <p:sp>
        <p:nvSpPr>
          <p:cNvPr id="753" name="Google Shape;753;p105"/>
          <p:cNvSpPr txBox="1"/>
          <p:nvPr/>
        </p:nvSpPr>
        <p:spPr>
          <a:xfrm>
            <a:off x="-608050" y="2706450"/>
            <a:ext cx="4075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p105"/>
          <p:cNvSpPr txBox="1"/>
          <p:nvPr/>
        </p:nvSpPr>
        <p:spPr>
          <a:xfrm>
            <a:off x="8021199" y="488564"/>
            <a:ext cx="1040100" cy="9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Good Shepherd collection</a:t>
            </a:r>
            <a:endParaRPr dirty="0"/>
          </a:p>
        </p:txBody>
      </p:sp>
      <p:sp>
        <p:nvSpPr>
          <p:cNvPr id="755" name="Google Shape;755;p105"/>
          <p:cNvSpPr txBox="1"/>
          <p:nvPr/>
        </p:nvSpPr>
        <p:spPr>
          <a:xfrm>
            <a:off x="6959476" y="2718652"/>
            <a:ext cx="1726500" cy="7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St Anne’s Catholic Primary School fundraising for Willowbrook Hospice...</a:t>
            </a: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10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6616051" cy="4568501"/>
          </a:xfrm>
          <a:prstGeom prst="rect">
            <a:avLst/>
          </a:prstGeom>
          <a:noFill/>
          <a:ln>
            <a:noFill/>
          </a:ln>
        </p:spPr>
      </p:pic>
      <p:sp>
        <p:nvSpPr>
          <p:cNvPr id="761" name="Google Shape;761;p106"/>
          <p:cNvSpPr txBox="1"/>
          <p:nvPr/>
        </p:nvSpPr>
        <p:spPr>
          <a:xfrm>
            <a:off x="6918375" y="1289600"/>
            <a:ext cx="1847400" cy="22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Our children worked with the local authority to help design a new play area at McGoldrick Park, Huyton. The children were invited to the grand opening with Bob The Builder.</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6751671" cy="4838698"/>
          </a:xfrm>
          <a:prstGeom prst="rect">
            <a:avLst/>
          </a:prstGeom>
          <a:noFill/>
          <a:ln>
            <a:noFill/>
          </a:ln>
        </p:spPr>
      </p:pic>
      <p:sp>
        <p:nvSpPr>
          <p:cNvPr id="767" name="Google Shape;767;p107"/>
          <p:cNvSpPr txBox="1"/>
          <p:nvPr/>
        </p:nvSpPr>
        <p:spPr>
          <a:xfrm>
            <a:off x="7099475" y="1509250"/>
            <a:ext cx="1702500" cy="18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Our choir enjoy visiting the residents of local care homes to share their beautiful singing voices.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10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8721948" cy="48387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10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4838702" cy="4838702"/>
          </a:xfrm>
          <a:prstGeom prst="rect">
            <a:avLst/>
          </a:prstGeom>
          <a:noFill/>
          <a:ln>
            <a:noFill/>
          </a:ln>
        </p:spPr>
      </p:pic>
      <p:sp>
        <p:nvSpPr>
          <p:cNvPr id="778" name="Google Shape;778;p109"/>
          <p:cNvSpPr txBox="1"/>
          <p:nvPr/>
        </p:nvSpPr>
        <p:spPr>
          <a:xfrm>
            <a:off x="5370925" y="152400"/>
            <a:ext cx="3296100" cy="14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children worked with the local authority to raise awareness of road safety. They designed a road sign to improve safety and encourage drivers to slow down in the areas around our school.</a:t>
            </a:r>
            <a:endParaRPr/>
          </a:p>
        </p:txBody>
      </p:sp>
      <p:pic>
        <p:nvPicPr>
          <p:cNvPr id="779" name="Google Shape;779;p10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843775" y="1613399"/>
            <a:ext cx="1949096" cy="1460997"/>
          </a:xfrm>
          <a:prstGeom prst="rect">
            <a:avLst/>
          </a:prstGeom>
          <a:noFill/>
          <a:ln>
            <a:noFill/>
          </a:ln>
        </p:spPr>
      </p:pic>
      <p:pic>
        <p:nvPicPr>
          <p:cNvPr id="780" name="Google Shape;780;p10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769702" y="3159203"/>
            <a:ext cx="2097252" cy="183189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10"/>
          <p:cNvSpPr txBox="1"/>
          <p:nvPr/>
        </p:nvSpPr>
        <p:spPr>
          <a:xfrm>
            <a:off x="292800" y="2303675"/>
            <a:ext cx="3385800" cy="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p110"/>
          <p:cNvSpPr txBox="1"/>
          <p:nvPr/>
        </p:nvSpPr>
        <p:spPr>
          <a:xfrm>
            <a:off x="5667975" y="2489263"/>
            <a:ext cx="3000000" cy="60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87" name="Google Shape;787;p110"/>
          <p:cNvSpPr txBox="1"/>
          <p:nvPr/>
        </p:nvSpPr>
        <p:spPr>
          <a:xfrm>
            <a:off x="172525" y="2303675"/>
            <a:ext cx="8558400" cy="10953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 sz="1300" dirty="0">
                <a:solidFill>
                  <a:schemeClr val="tx1"/>
                </a:solidFill>
              </a:rPr>
              <a:t>In school we use the Welcomm Speech and Language support service and baseline our children on entering reception. This enables us to give the best support for our children as soon as they begin school. Our Learning mentor uses Tamhs for 1:1 and small groups support specifically for mental health. Other external services such as Butterflies, CAMHS and Family First are used to support children from the age of 5 and up.</a:t>
            </a:r>
            <a:endParaRPr sz="1300" dirty="0">
              <a:solidFill>
                <a:schemeClr val="tx1"/>
              </a:solidFill>
            </a:endParaRPr>
          </a:p>
          <a:p>
            <a:pPr marL="0" lvl="0" indent="0" algn="l" rtl="0">
              <a:spcBef>
                <a:spcPts val="1400"/>
              </a:spcBef>
              <a:spcAft>
                <a:spcPts val="0"/>
              </a:spcAft>
              <a:buNone/>
            </a:pPr>
            <a:r>
              <a:rPr lang="en" sz="1300" dirty="0">
                <a:solidFill>
                  <a:schemeClr val="tx1"/>
                </a:solidFill>
              </a:rPr>
              <a:t>In school we have a sports coach, Michael Corless who supports the wellbeing of children through small group sport interventions. We also use other forms of sport to support the wellbeing of our children such as Gaelic Football and Rugby Coaching. We also have a school running club which has proven very popular this year. This is led by our Headteacher.- Liam Anderson.</a:t>
            </a:r>
            <a:endParaRPr sz="1300" dirty="0">
              <a:solidFill>
                <a:schemeClr val="tx1"/>
              </a:solidFill>
            </a:endParaRPr>
          </a:p>
          <a:p>
            <a:pPr marL="0" lvl="0" indent="0" algn="l" rtl="0">
              <a:spcBef>
                <a:spcPts val="1400"/>
              </a:spcBef>
              <a:spcAft>
                <a:spcPts val="975"/>
              </a:spcAft>
              <a:buClr>
                <a:schemeClr val="dk1"/>
              </a:buClr>
              <a:buSzPts val="1100"/>
              <a:buFont typeface="Arial"/>
              <a:buNone/>
            </a:pPr>
            <a:r>
              <a:rPr lang="en" sz="1300" dirty="0">
                <a:solidFill>
                  <a:schemeClr val="tx1"/>
                </a:solidFill>
              </a:rPr>
              <a:t>Vicky Powell from the Local Authority, visits the school regularly and works with families and their children covering a vast array of topics, including supporting phonics, maths and craft based workshops i.e making story puppets. This supports and promotes wellbeing and builds good relationships with our wider school community.</a:t>
            </a:r>
            <a:r>
              <a:rPr lang="en" sz="1200" dirty="0">
                <a:solidFill>
                  <a:schemeClr val="tx1"/>
                </a:solidFill>
              </a:rPr>
              <a:t> </a:t>
            </a:r>
            <a:endParaRPr sz="1200" dirty="0">
              <a:solidFill>
                <a:schemeClr val="tx1"/>
              </a:solidFill>
            </a:endParaRPr>
          </a:p>
        </p:txBody>
      </p:sp>
      <p:sp>
        <p:nvSpPr>
          <p:cNvPr id="788" name="Google Shape;788;p110"/>
          <p:cNvSpPr txBox="1"/>
          <p:nvPr/>
        </p:nvSpPr>
        <p:spPr>
          <a:xfrm>
            <a:off x="-495250" y="3097675"/>
            <a:ext cx="35400" cy="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9" name="Google Shape;789;p110"/>
          <p:cNvSpPr txBox="1"/>
          <p:nvPr/>
        </p:nvSpPr>
        <p:spPr>
          <a:xfrm>
            <a:off x="2313525" y="3919525"/>
            <a:ext cx="1506900" cy="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0" name="Google Shape;790;p110"/>
          <p:cNvSpPr txBox="1"/>
          <p:nvPr/>
        </p:nvSpPr>
        <p:spPr>
          <a:xfrm>
            <a:off x="382050" y="3537475"/>
            <a:ext cx="997500" cy="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1" name="Google Shape;791;p110"/>
          <p:cNvSpPr txBox="1"/>
          <p:nvPr/>
        </p:nvSpPr>
        <p:spPr>
          <a:xfrm>
            <a:off x="813625" y="2370125"/>
            <a:ext cx="4075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92" name="Google Shape;792;p1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2800" y="353150"/>
            <a:ext cx="2793048" cy="1764925"/>
          </a:xfrm>
          <a:prstGeom prst="rect">
            <a:avLst/>
          </a:prstGeom>
          <a:noFill/>
          <a:ln>
            <a:noFill/>
          </a:ln>
        </p:spPr>
      </p:pic>
      <p:pic>
        <p:nvPicPr>
          <p:cNvPr id="793" name="Google Shape;793;p11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261200" y="353150"/>
            <a:ext cx="1465000" cy="2037422"/>
          </a:xfrm>
          <a:prstGeom prst="rect">
            <a:avLst/>
          </a:prstGeom>
          <a:noFill/>
          <a:ln>
            <a:noFill/>
          </a:ln>
        </p:spPr>
      </p:pic>
      <p:pic>
        <p:nvPicPr>
          <p:cNvPr id="794" name="Google Shape;794;p110"/>
          <p:cNvPicPr preferRelativeResize="0"/>
          <p:nvPr/>
        </p:nvPicPr>
        <p:blipFill rotWithShape="1">
          <a:blip r:embed="rId5" cstate="email">
            <a:alphaModFix/>
            <a:extLst>
              <a:ext uri="{28A0092B-C50C-407E-A947-70E740481C1C}">
                <a14:useLocalDpi xmlns:a14="http://schemas.microsoft.com/office/drawing/2010/main"/>
              </a:ext>
            </a:extLst>
          </a:blip>
          <a:srcRect b="-14116"/>
          <a:stretch/>
        </p:blipFill>
        <p:spPr>
          <a:xfrm>
            <a:off x="5195075" y="332700"/>
            <a:ext cx="3280753" cy="1764925"/>
          </a:xfrm>
          <a:prstGeom prst="rect">
            <a:avLst/>
          </a:prstGeom>
          <a:noFill/>
          <a:ln>
            <a:noFill/>
          </a:ln>
        </p:spPr>
      </p:pic>
      <p:sp>
        <p:nvSpPr>
          <p:cNvPr id="795" name="Google Shape;795;p110"/>
          <p:cNvSpPr txBox="1"/>
          <p:nvPr/>
        </p:nvSpPr>
        <p:spPr>
          <a:xfrm>
            <a:off x="189325" y="2037600"/>
            <a:ext cx="3135900" cy="5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St Anne’s choir singing at a residential care home.  </a:t>
            </a:r>
            <a:endParaRPr sz="1000"/>
          </a:p>
        </p:txBody>
      </p:sp>
      <p:sp>
        <p:nvSpPr>
          <p:cNvPr id="796" name="Google Shape;796;p110"/>
          <p:cNvSpPr txBox="1"/>
          <p:nvPr/>
        </p:nvSpPr>
        <p:spPr>
          <a:xfrm>
            <a:off x="5335450" y="1880875"/>
            <a:ext cx="3000000" cy="60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St Anne’s choir singing at Huyton library for local residents</a:t>
            </a:r>
            <a:endParaRPr sz="12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11"/>
          <p:cNvSpPr txBox="1">
            <a:spLocks noGrp="1"/>
          </p:cNvSpPr>
          <p:nvPr>
            <p:ph type="title"/>
          </p:nvPr>
        </p:nvSpPr>
        <p:spPr>
          <a:xfrm>
            <a:off x="115950" y="180900"/>
            <a:ext cx="89121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400" dirty="0">
                <a:solidFill>
                  <a:srgbClr val="252525"/>
                </a:solidFill>
                <a:highlight>
                  <a:srgbClr val="00FF00"/>
                </a:highlight>
              </a:rPr>
              <a:t>8.2 The school has identified representatives who attend local mental health forums to share information and new learning</a:t>
            </a:r>
            <a:r>
              <a:rPr lang="en" sz="1200" dirty="0">
                <a:solidFill>
                  <a:srgbClr val="252525"/>
                </a:solidFill>
                <a:highlight>
                  <a:srgbClr val="00FF00"/>
                </a:highlight>
              </a:rPr>
              <a:t>.</a:t>
            </a:r>
            <a:endParaRPr sz="1200" dirty="0">
              <a:solidFill>
                <a:srgbClr val="252525"/>
              </a:solidFill>
              <a:highlight>
                <a:srgbClr val="00FF00"/>
              </a:highlight>
            </a:endParaRPr>
          </a:p>
          <a:p>
            <a:pPr marL="0" lvl="0" indent="0" algn="l" rtl="0">
              <a:spcBef>
                <a:spcPts val="975"/>
              </a:spcBef>
              <a:spcAft>
                <a:spcPts val="0"/>
              </a:spcAft>
              <a:buNone/>
            </a:pPr>
            <a:endParaRPr dirty="0"/>
          </a:p>
        </p:txBody>
      </p:sp>
      <p:sp>
        <p:nvSpPr>
          <p:cNvPr id="802" name="Google Shape;802;p111"/>
          <p:cNvSpPr txBox="1">
            <a:spLocks noGrp="1"/>
          </p:cNvSpPr>
          <p:nvPr>
            <p:ph type="body" idx="1"/>
          </p:nvPr>
        </p:nvSpPr>
        <p:spPr>
          <a:xfrm>
            <a:off x="0" y="1152463"/>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03" name="Google Shape;803;p11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10800000">
            <a:off x="5207019" y="1093920"/>
            <a:ext cx="1399941" cy="1206559"/>
          </a:xfrm>
          <a:prstGeom prst="rect">
            <a:avLst/>
          </a:prstGeom>
          <a:noFill/>
          <a:ln>
            <a:noFill/>
          </a:ln>
        </p:spPr>
      </p:pic>
      <p:pic>
        <p:nvPicPr>
          <p:cNvPr id="804" name="Google Shape;804;p11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886600" y="987250"/>
            <a:ext cx="1276151" cy="1267502"/>
          </a:xfrm>
          <a:prstGeom prst="rect">
            <a:avLst/>
          </a:prstGeom>
          <a:noFill/>
          <a:ln>
            <a:noFill/>
          </a:ln>
        </p:spPr>
      </p:pic>
      <p:pic>
        <p:nvPicPr>
          <p:cNvPr id="805" name="Google Shape;805;p11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86600" y="2309900"/>
            <a:ext cx="1458499" cy="1101525"/>
          </a:xfrm>
          <a:prstGeom prst="rect">
            <a:avLst/>
          </a:prstGeom>
          <a:noFill/>
          <a:ln>
            <a:noFill/>
          </a:ln>
        </p:spPr>
      </p:pic>
      <p:pic>
        <p:nvPicPr>
          <p:cNvPr id="806" name="Google Shape;806;p11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466049" y="2362275"/>
            <a:ext cx="1276150" cy="1277434"/>
          </a:xfrm>
          <a:prstGeom prst="rect">
            <a:avLst/>
          </a:prstGeom>
          <a:noFill/>
          <a:ln>
            <a:noFill/>
          </a:ln>
        </p:spPr>
      </p:pic>
      <p:sp>
        <p:nvSpPr>
          <p:cNvPr id="807" name="Google Shape;807;p111"/>
          <p:cNvSpPr txBox="1"/>
          <p:nvPr/>
        </p:nvSpPr>
        <p:spPr>
          <a:xfrm>
            <a:off x="5570700" y="3639700"/>
            <a:ext cx="3261600" cy="9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...School council attends a mental health forum along with Sara Peters a member of our Wellbeing team.</a:t>
            </a:r>
            <a:endParaRPr/>
          </a:p>
        </p:txBody>
      </p:sp>
      <p:pic>
        <p:nvPicPr>
          <p:cNvPr id="808" name="Google Shape;808;p11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578888" y="1046050"/>
            <a:ext cx="2221224" cy="1566825"/>
          </a:xfrm>
          <a:prstGeom prst="rect">
            <a:avLst/>
          </a:prstGeom>
          <a:noFill/>
          <a:ln>
            <a:noFill/>
          </a:ln>
        </p:spPr>
      </p:pic>
      <p:sp>
        <p:nvSpPr>
          <p:cNvPr id="809" name="Google Shape;809;p111"/>
          <p:cNvSpPr txBox="1"/>
          <p:nvPr/>
        </p:nvSpPr>
        <p:spPr>
          <a:xfrm>
            <a:off x="374975" y="3374750"/>
            <a:ext cx="2030400" cy="11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
        <p:nvSpPr>
          <p:cNvPr id="810" name="Google Shape;810;p111"/>
          <p:cNvSpPr txBox="1"/>
          <p:nvPr/>
        </p:nvSpPr>
        <p:spPr>
          <a:xfrm>
            <a:off x="650900" y="3572850"/>
            <a:ext cx="4075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1" name="Google Shape;811;p111"/>
          <p:cNvSpPr txBox="1"/>
          <p:nvPr/>
        </p:nvSpPr>
        <p:spPr>
          <a:xfrm>
            <a:off x="2769700" y="2631888"/>
            <a:ext cx="2030400" cy="12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Yoga and mindfulness sessions take place every week with Nicola from our wellbeing team in school to support our children and staff.</a:t>
            </a:r>
            <a:endParaRPr sz="1200"/>
          </a:p>
          <a:p>
            <a:pPr marL="0" lvl="0" indent="0" algn="l" rtl="0">
              <a:spcBef>
                <a:spcPts val="0"/>
              </a:spcBef>
              <a:spcAft>
                <a:spcPts val="0"/>
              </a:spcAft>
              <a:buNone/>
            </a:pPr>
            <a:endParaRPr sz="1000"/>
          </a:p>
        </p:txBody>
      </p:sp>
      <p:pic>
        <p:nvPicPr>
          <p:cNvPr id="812" name="Google Shape;812;p111"/>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41575" y="1046050"/>
            <a:ext cx="2030400" cy="1407925"/>
          </a:xfrm>
          <a:prstGeom prst="rect">
            <a:avLst/>
          </a:prstGeom>
          <a:noFill/>
          <a:ln>
            <a:noFill/>
          </a:ln>
        </p:spPr>
      </p:pic>
      <p:sp>
        <p:nvSpPr>
          <p:cNvPr id="813" name="Google Shape;813;p111"/>
          <p:cNvSpPr txBox="1"/>
          <p:nvPr/>
        </p:nvSpPr>
        <p:spPr>
          <a:xfrm>
            <a:off x="2516413" y="987250"/>
            <a:ext cx="4075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4" name="Google Shape;814;p111"/>
          <p:cNvSpPr txBox="1"/>
          <p:nvPr/>
        </p:nvSpPr>
        <p:spPr>
          <a:xfrm>
            <a:off x="141575" y="2591050"/>
            <a:ext cx="2263800" cy="3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a:t>
            </a:r>
            <a:r>
              <a:rPr lang="en" sz="1300" dirty="0"/>
              <a:t>..Small group interventions</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 sz="1300" dirty="0"/>
              <a:t>Attendance by LM on </a:t>
            </a:r>
            <a:endParaRPr sz="1300" dirty="0"/>
          </a:p>
          <a:p>
            <a:pPr marL="0" lvl="0" indent="0" algn="l" rtl="0">
              <a:spcBef>
                <a:spcPts val="0"/>
              </a:spcBef>
              <a:spcAft>
                <a:spcPts val="0"/>
              </a:spcAft>
              <a:buNone/>
            </a:pPr>
            <a:r>
              <a:rPr lang="en" sz="1300" dirty="0"/>
              <a:t>mental health forums</a:t>
            </a:r>
            <a:endParaRPr sz="1300" dirty="0"/>
          </a:p>
          <a:p>
            <a:pPr marL="0" lvl="0" indent="0" algn="l" rtl="0">
              <a:spcBef>
                <a:spcPts val="0"/>
              </a:spcBef>
              <a:spcAft>
                <a:spcPts val="0"/>
              </a:spcAft>
              <a:buNone/>
            </a:pPr>
            <a:r>
              <a:rPr lang="en" sz="1300" dirty="0"/>
              <a:t>DHT meeting with families who need extra support</a:t>
            </a:r>
            <a:endParaRPr sz="1300" dirty="0"/>
          </a:p>
        </p:txBody>
      </p:sp>
      <p:sp>
        <p:nvSpPr>
          <p:cNvPr id="815" name="Google Shape;815;p111"/>
          <p:cNvSpPr txBox="1"/>
          <p:nvPr/>
        </p:nvSpPr>
        <p:spPr>
          <a:xfrm>
            <a:off x="70775" y="3857500"/>
            <a:ext cx="4839300" cy="5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Please see web page, where there is information for parents and carers…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16" name="Google Shape;816;p111"/>
          <p:cNvSpPr txBox="1"/>
          <p:nvPr/>
        </p:nvSpPr>
        <p:spPr>
          <a:xfrm>
            <a:off x="141575" y="4322700"/>
            <a:ext cx="77541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9"/>
              </a:rPr>
              <a:t>http://stannesprimaryknowsley.co.uk/wellbeing/resources-for-wellbeing/</a:t>
            </a:r>
            <a:endParaRPr/>
          </a:p>
        </p:txBody>
      </p:sp>
      <p:sp>
        <p:nvSpPr>
          <p:cNvPr id="817" name="Google Shape;817;p111"/>
          <p:cNvSpPr txBox="1"/>
          <p:nvPr/>
        </p:nvSpPr>
        <p:spPr>
          <a:xfrm>
            <a:off x="374975" y="4648250"/>
            <a:ext cx="8185800" cy="3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Please see additional support information attached on a seperate email for sharing new learning.</a:t>
            </a:r>
            <a:endParaRPr>
              <a:highlight>
                <a:srgbClr val="FFFF00"/>
              </a:highligh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12"/>
          <p:cNvSpPr txBox="1">
            <a:spLocks noGrp="1"/>
          </p:cNvSpPr>
          <p:nvPr>
            <p:ph type="title"/>
          </p:nvPr>
        </p:nvSpPr>
        <p:spPr>
          <a:xfrm>
            <a:off x="311700" y="129900"/>
            <a:ext cx="8520600" cy="572700"/>
          </a:xfrm>
          <a:prstGeom prst="rect">
            <a:avLst/>
          </a:prstGeom>
        </p:spPr>
        <p:txBody>
          <a:bodyPr spcFirstLastPara="1" wrap="square" lIns="91425" tIns="91425" rIns="91425" bIns="91425" anchor="t" anchorCtr="0">
            <a:noAutofit/>
          </a:bodyPr>
          <a:lstStyle/>
          <a:p>
            <a:pPr marL="0" lvl="0" indent="0" algn="l" rtl="0">
              <a:spcBef>
                <a:spcPts val="1400"/>
              </a:spcBef>
              <a:spcAft>
                <a:spcPts val="975"/>
              </a:spcAft>
              <a:buNone/>
            </a:pPr>
            <a:r>
              <a:rPr lang="en" sz="1300" dirty="0">
                <a:solidFill>
                  <a:srgbClr val="252525"/>
                </a:solidFill>
                <a:highlight>
                  <a:srgbClr val="00FF00"/>
                </a:highlight>
              </a:rPr>
              <a:t>8.3 The school works with other schools to share best practice and new learning, establishing networks where appropriate.</a:t>
            </a:r>
            <a:endParaRPr sz="2900" dirty="0">
              <a:highlight>
                <a:srgbClr val="00FF00"/>
              </a:highlight>
            </a:endParaRPr>
          </a:p>
        </p:txBody>
      </p:sp>
      <p:sp>
        <p:nvSpPr>
          <p:cNvPr id="823" name="Google Shape;823;p112"/>
          <p:cNvSpPr txBox="1">
            <a:spLocks noGrp="1"/>
          </p:cNvSpPr>
          <p:nvPr>
            <p:ph type="body" idx="1"/>
          </p:nvPr>
        </p:nvSpPr>
        <p:spPr>
          <a:xfrm>
            <a:off x="311700" y="1167775"/>
            <a:ext cx="8520600" cy="38355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endParaRPr sz="1000" dirty="0"/>
          </a:p>
          <a:p>
            <a:pPr marL="0" lvl="0" indent="0" algn="l" rtl="0">
              <a:spcBef>
                <a:spcPts val="1600"/>
              </a:spcBef>
              <a:spcAft>
                <a:spcPts val="0"/>
              </a:spcAft>
              <a:buNone/>
            </a:pPr>
            <a:r>
              <a:rPr lang="en" sz="1000" dirty="0">
                <a:highlight>
                  <a:srgbClr val="FFFF00"/>
                </a:highlight>
              </a:rPr>
              <a:t>	</a:t>
            </a:r>
            <a:endParaRPr sz="1000" dirty="0">
              <a:highlight>
                <a:srgbClr val="FFFF00"/>
              </a:highlight>
            </a:endParaRPr>
          </a:p>
          <a:p>
            <a:pPr marL="0" lvl="0" indent="0" algn="l" rtl="0">
              <a:spcBef>
                <a:spcPts val="1600"/>
              </a:spcBef>
              <a:spcAft>
                <a:spcPts val="0"/>
              </a:spcAft>
              <a:buNone/>
            </a:pPr>
            <a:r>
              <a:rPr lang="en" sz="900" dirty="0"/>
              <a:t>ALPSIT - Archdiocese training - for school collaboratives (Catholic schools) Leaders and children</a:t>
            </a:r>
            <a:endParaRPr sz="900" dirty="0"/>
          </a:p>
          <a:p>
            <a:pPr marL="0" lvl="0" indent="0" algn="l" rtl="0">
              <a:spcBef>
                <a:spcPts val="1600"/>
              </a:spcBef>
              <a:spcAft>
                <a:spcPts val="1600"/>
              </a:spcAft>
              <a:buNone/>
            </a:pPr>
            <a:endParaRPr sz="1200" dirty="0"/>
          </a:p>
        </p:txBody>
      </p:sp>
      <p:pic>
        <p:nvPicPr>
          <p:cNvPr id="824" name="Google Shape;824;p1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21875" y="1341750"/>
            <a:ext cx="1677300" cy="1015309"/>
          </a:xfrm>
          <a:prstGeom prst="rect">
            <a:avLst/>
          </a:prstGeom>
          <a:noFill/>
          <a:ln>
            <a:noFill/>
          </a:ln>
        </p:spPr>
      </p:pic>
      <p:sp>
        <p:nvSpPr>
          <p:cNvPr id="825" name="Google Shape;825;p112"/>
          <p:cNvSpPr txBox="1"/>
          <p:nvPr/>
        </p:nvSpPr>
        <p:spPr>
          <a:xfrm>
            <a:off x="7291575" y="1478675"/>
            <a:ext cx="14532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Children attended a Mental Health Forum with our collaborative schools..</a:t>
            </a:r>
            <a:endParaRPr sz="1000">
              <a:solidFill>
                <a:schemeClr val="dk1"/>
              </a:solidFill>
            </a:endParaRPr>
          </a:p>
          <a:p>
            <a:pPr marL="0" lvl="0" indent="0" algn="l" rtl="0">
              <a:spcBef>
                <a:spcPts val="0"/>
              </a:spcBef>
              <a:spcAft>
                <a:spcPts val="0"/>
              </a:spcAft>
              <a:buNone/>
            </a:pPr>
            <a:endParaRPr/>
          </a:p>
        </p:txBody>
      </p:sp>
      <p:pic>
        <p:nvPicPr>
          <p:cNvPr id="826" name="Google Shape;826;p1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47460" y="1341750"/>
            <a:ext cx="1085100" cy="1446826"/>
          </a:xfrm>
          <a:prstGeom prst="rect">
            <a:avLst/>
          </a:prstGeom>
          <a:noFill/>
          <a:ln>
            <a:noFill/>
          </a:ln>
        </p:spPr>
      </p:pic>
      <p:pic>
        <p:nvPicPr>
          <p:cNvPr id="827" name="Google Shape;827;p11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76675" y="1262975"/>
            <a:ext cx="1085100" cy="1446800"/>
          </a:xfrm>
          <a:prstGeom prst="rect">
            <a:avLst/>
          </a:prstGeom>
          <a:noFill/>
          <a:ln>
            <a:noFill/>
          </a:ln>
        </p:spPr>
      </p:pic>
      <p:pic>
        <p:nvPicPr>
          <p:cNvPr id="828" name="Google Shape;828;p11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201000" y="2788575"/>
            <a:ext cx="1453200" cy="808725"/>
          </a:xfrm>
          <a:prstGeom prst="rect">
            <a:avLst/>
          </a:prstGeom>
          <a:noFill/>
          <a:ln>
            <a:noFill/>
          </a:ln>
        </p:spPr>
      </p:pic>
      <p:pic>
        <p:nvPicPr>
          <p:cNvPr id="829" name="Google Shape;829;p11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500500" y="2786450"/>
            <a:ext cx="2004712" cy="1719274"/>
          </a:xfrm>
          <a:prstGeom prst="rect">
            <a:avLst/>
          </a:prstGeom>
          <a:noFill/>
          <a:ln>
            <a:noFill/>
          </a:ln>
        </p:spPr>
      </p:pic>
      <p:sp>
        <p:nvSpPr>
          <p:cNvPr id="830" name="Google Shape;830;p112"/>
          <p:cNvSpPr txBox="1"/>
          <p:nvPr/>
        </p:nvSpPr>
        <p:spPr>
          <a:xfrm>
            <a:off x="6604325" y="2397600"/>
            <a:ext cx="1952700" cy="3483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000">
                <a:solidFill>
                  <a:schemeClr val="dk2"/>
                </a:solidFill>
              </a:rPr>
              <a:t>Share Knowsley - food banks</a:t>
            </a:r>
            <a:endParaRPr/>
          </a:p>
        </p:txBody>
      </p:sp>
      <p:sp>
        <p:nvSpPr>
          <p:cNvPr id="831" name="Google Shape;831;p112"/>
          <p:cNvSpPr txBox="1"/>
          <p:nvPr/>
        </p:nvSpPr>
        <p:spPr>
          <a:xfrm>
            <a:off x="1770400" y="1393000"/>
            <a:ext cx="2004600" cy="12345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t>...Our school works in partnership with other local schools. One example of  this is an annual Community Cohesion Conference  for Anti-bullying..</a:t>
            </a:r>
            <a:endParaRPr sz="1100"/>
          </a:p>
        </p:txBody>
      </p:sp>
      <p:sp>
        <p:nvSpPr>
          <p:cNvPr id="832" name="Google Shape;832;p112"/>
          <p:cNvSpPr txBox="1"/>
          <p:nvPr/>
        </p:nvSpPr>
        <p:spPr>
          <a:xfrm>
            <a:off x="476675" y="2900700"/>
            <a:ext cx="1599000" cy="6966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t>The Learning Mentor attends termly Network Meetings.</a:t>
            </a:r>
            <a:endParaRPr sz="1000"/>
          </a:p>
        </p:txBody>
      </p:sp>
      <p:sp>
        <p:nvSpPr>
          <p:cNvPr id="833" name="Google Shape;833;p112"/>
          <p:cNvSpPr txBox="1"/>
          <p:nvPr/>
        </p:nvSpPr>
        <p:spPr>
          <a:xfrm>
            <a:off x="4157275" y="2996200"/>
            <a:ext cx="2124000" cy="12345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dirty="0">
                <a:solidFill>
                  <a:schemeClr val="dk2"/>
                </a:solidFill>
              </a:rPr>
              <a:t>Orange group of CAH this year Mr Waine working with St Aidans, St Aloysius and Slyvester on Sport and promoting a child’s journey through school through exercise</a:t>
            </a:r>
            <a:endParaRPr sz="800" dirty="0">
              <a:solidFill>
                <a:schemeClr val="dk2"/>
              </a:solidFill>
            </a:endParaRPr>
          </a:p>
          <a:p>
            <a:pPr marL="0" lvl="0" indent="0" algn="l" rtl="0">
              <a:lnSpc>
                <a:spcPct val="115000"/>
              </a:lnSpc>
              <a:spcBef>
                <a:spcPts val="1600"/>
              </a:spcBef>
              <a:spcAft>
                <a:spcPts val="0"/>
              </a:spcAft>
              <a:buNone/>
            </a:pPr>
            <a:r>
              <a:rPr lang="en" sz="1000" dirty="0">
                <a:solidFill>
                  <a:schemeClr val="dk2"/>
                </a:solidFill>
              </a:rPr>
              <a:t>KSSP Knowsley Schools Sports Partnership - </a:t>
            </a:r>
            <a:endParaRPr sz="1000" dirty="0">
              <a:solidFill>
                <a:schemeClr val="dk2"/>
              </a:solidFill>
            </a:endParaRPr>
          </a:p>
          <a:p>
            <a:pPr marL="0" lvl="0" indent="0" algn="l" rtl="0">
              <a:lnSpc>
                <a:spcPct val="115000"/>
              </a:lnSpc>
              <a:spcBef>
                <a:spcPts val="1600"/>
              </a:spcBef>
              <a:spcAft>
                <a:spcPts val="1600"/>
              </a:spcAft>
              <a:buClr>
                <a:schemeClr val="dk1"/>
              </a:buClr>
              <a:buSzPts val="1100"/>
              <a:buFont typeface="Arial"/>
              <a:buNone/>
            </a:pPr>
            <a:endParaRPr sz="800" dirty="0">
              <a:solidFill>
                <a:schemeClr val="dk2"/>
              </a:solidFill>
              <a:highlight>
                <a:srgbClr val="00FF00"/>
              </a:highlight>
            </a:endParaRPr>
          </a:p>
        </p:txBody>
      </p:sp>
      <p:sp>
        <p:nvSpPr>
          <p:cNvPr id="834" name="Google Shape;834;p112"/>
          <p:cNvSpPr txBox="1"/>
          <p:nvPr/>
        </p:nvSpPr>
        <p:spPr>
          <a:xfrm>
            <a:off x="5808550" y="4457225"/>
            <a:ext cx="2748600" cy="3483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000">
                <a:solidFill>
                  <a:schemeClr val="dk2"/>
                </a:solidFill>
              </a:rPr>
              <a:t>DHT attended addressing anxiety in children May 2020</a:t>
            </a:r>
            <a:endParaRPr sz="1000">
              <a:solidFill>
                <a:schemeClr val="dk2"/>
              </a:solidFill>
            </a:endParaRPr>
          </a:p>
        </p:txBody>
      </p:sp>
      <p:sp>
        <p:nvSpPr>
          <p:cNvPr id="835" name="Google Shape;835;p112"/>
          <p:cNvSpPr txBox="1"/>
          <p:nvPr/>
        </p:nvSpPr>
        <p:spPr>
          <a:xfrm>
            <a:off x="437525" y="3597300"/>
            <a:ext cx="1677300" cy="5727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CAH cluster WB on the agenda</a:t>
            </a:r>
            <a:endParaRPr/>
          </a:p>
        </p:txBody>
      </p:sp>
      <p:sp>
        <p:nvSpPr>
          <p:cNvPr id="836" name="Google Shape;836;p112"/>
          <p:cNvSpPr txBox="1"/>
          <p:nvPr/>
        </p:nvSpPr>
        <p:spPr>
          <a:xfrm>
            <a:off x="2250275" y="3697075"/>
            <a:ext cx="2004600" cy="8088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That wellbeing guy attended by DHT Well Being at schools July 2020</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975"/>
              </a:spcAft>
              <a:buNone/>
            </a:pPr>
            <a:r>
              <a:rPr lang="en" sz="1500">
                <a:solidFill>
                  <a:srgbClr val="252525"/>
                </a:solidFill>
                <a:highlight>
                  <a:srgbClr val="00FF00"/>
                </a:highlight>
              </a:rPr>
              <a:t>8.4 The school informs and participates in local commissioning arrangements undertaken by the local authority and/or Clinical Commissioning Group.</a:t>
            </a:r>
            <a:endParaRPr sz="3100">
              <a:highlight>
                <a:srgbClr val="00FF00"/>
              </a:highlight>
            </a:endParaRPr>
          </a:p>
        </p:txBody>
      </p:sp>
      <p:sp>
        <p:nvSpPr>
          <p:cNvPr id="842" name="Google Shape;842;p113"/>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solidFill>
              </a:rPr>
              <a:t>Data shared with Local Authority and compared with other schools (attendance)</a:t>
            </a:r>
            <a:endParaRPr sz="1400" dirty="0">
              <a:solidFill>
                <a:schemeClr val="tx1"/>
              </a:solidFill>
            </a:endParaRPr>
          </a:p>
          <a:p>
            <a:pPr marL="0" lvl="0" indent="0" algn="l" rtl="0">
              <a:spcBef>
                <a:spcPts val="1600"/>
              </a:spcBef>
              <a:spcAft>
                <a:spcPts val="0"/>
              </a:spcAft>
              <a:buNone/>
            </a:pPr>
            <a:r>
              <a:rPr lang="en" sz="1400" dirty="0">
                <a:solidFill>
                  <a:schemeClr val="tx1"/>
                </a:solidFill>
              </a:rPr>
              <a:t>Surveys commissioned from LA an administered by the school nurse in school surveys linked to drugs mental health wellbeing and LA act upon his. Knowsley Children and Young People's Health and Well Being Survey.</a:t>
            </a:r>
            <a:endParaRPr sz="1400" dirty="0">
              <a:solidFill>
                <a:schemeClr val="tx1"/>
              </a:solidFill>
            </a:endParaRPr>
          </a:p>
          <a:p>
            <a:pPr marL="0" lvl="0" indent="0" algn="l" rtl="0">
              <a:spcBef>
                <a:spcPts val="1600"/>
              </a:spcBef>
              <a:spcAft>
                <a:spcPts val="0"/>
              </a:spcAft>
              <a:buNone/>
            </a:pPr>
            <a:r>
              <a:rPr lang="en" sz="1400" dirty="0">
                <a:solidFill>
                  <a:schemeClr val="tx1"/>
                </a:solidFill>
              </a:rPr>
              <a:t>Pass survey completed by children in Key Stage 2</a:t>
            </a:r>
            <a:endParaRPr sz="1400" dirty="0">
              <a:solidFill>
                <a:schemeClr val="tx1"/>
              </a:solidFill>
            </a:endParaRPr>
          </a:p>
          <a:p>
            <a:pPr marL="0" lvl="0" indent="0" algn="l" rtl="0">
              <a:spcBef>
                <a:spcPts val="1600"/>
              </a:spcBef>
              <a:spcAft>
                <a:spcPts val="0"/>
              </a:spcAft>
              <a:buNone/>
            </a:pPr>
            <a:r>
              <a:rPr lang="en" sz="1400" dirty="0">
                <a:solidFill>
                  <a:schemeClr val="tx1"/>
                </a:solidFill>
              </a:rPr>
              <a:t>Health surveys carried out with results fed back to parents</a:t>
            </a:r>
            <a:endParaRPr sz="1400" dirty="0">
              <a:solidFill>
                <a:schemeClr val="tx1"/>
              </a:solidFill>
            </a:endParaRPr>
          </a:p>
          <a:p>
            <a:pPr marL="0" lvl="0" indent="0" algn="l" rtl="0">
              <a:spcBef>
                <a:spcPts val="1600"/>
              </a:spcBef>
              <a:spcAft>
                <a:spcPts val="0"/>
              </a:spcAft>
              <a:buNone/>
            </a:pPr>
            <a:r>
              <a:rPr lang="en" sz="1400" dirty="0">
                <a:solidFill>
                  <a:schemeClr val="tx1"/>
                </a:solidFill>
              </a:rPr>
              <a:t>Knowsley CLC carry out surveys linked to internet safety well being</a:t>
            </a:r>
            <a:endParaRPr sz="1400" dirty="0">
              <a:solidFill>
                <a:schemeClr val="tx1"/>
              </a:solidFill>
            </a:endParaRPr>
          </a:p>
          <a:p>
            <a:pPr marL="0" lvl="0" indent="0" algn="l" rtl="0">
              <a:spcBef>
                <a:spcPts val="1600"/>
              </a:spcBef>
              <a:spcAft>
                <a:spcPts val="0"/>
              </a:spcAft>
              <a:buNone/>
            </a:pPr>
            <a:r>
              <a:rPr lang="en" sz="1400" dirty="0">
                <a:solidFill>
                  <a:schemeClr val="tx1"/>
                </a:solidFill>
              </a:rPr>
              <a:t>Our school works in many collaborations through the Central Area of Huyton collaboration of schools and also through the Archdiocese of Liverpool signposting and sharing good practice</a:t>
            </a:r>
            <a:endParaRPr sz="1400" dirty="0">
              <a:solidFill>
                <a:schemeClr val="tx1"/>
              </a:solidFill>
            </a:endParaRPr>
          </a:p>
          <a:p>
            <a:pPr marL="0" lvl="0" indent="0" algn="l" rtl="0">
              <a:spcBef>
                <a:spcPts val="1600"/>
              </a:spcBef>
              <a:spcAft>
                <a:spcPts val="1600"/>
              </a:spcAft>
              <a:buNone/>
            </a:pPr>
            <a:r>
              <a:rPr lang="en" sz="1400" dirty="0">
                <a:solidFill>
                  <a:schemeClr val="tx1"/>
                </a:solidFill>
              </a:rPr>
              <a:t>Every year we have the NHS in for health and weight checks, teeth checks and sight. Reception screening tests</a:t>
            </a:r>
            <a:endParaRPr sz="1400" dirty="0">
              <a:solidFill>
                <a:schemeClr val="tx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lvl="0" algn="l" rtl="0">
              <a:spcBef>
                <a:spcPts val="0"/>
              </a:spcBef>
              <a:spcAft>
                <a:spcPts val="975"/>
              </a:spcAft>
              <a:buClr>
                <a:srgbClr val="252525"/>
              </a:buClr>
              <a:buSzPts val="1000"/>
            </a:pPr>
            <a:r>
              <a:rPr lang="en" sz="1400" dirty="0">
                <a:solidFill>
                  <a:srgbClr val="252525"/>
                </a:solidFill>
                <a:highlight>
                  <a:srgbClr val="00FF00"/>
                </a:highlight>
              </a:rPr>
              <a:t>8.5 EVALUATION: The school evaluates feedback received from its partners regarding joint working, and appropriate follow-up action is taken.</a:t>
            </a:r>
            <a:endParaRPr sz="1400" dirty="0">
              <a:highlight>
                <a:srgbClr val="00FF00"/>
              </a:highlight>
            </a:endParaRPr>
          </a:p>
        </p:txBody>
      </p:sp>
      <p:sp>
        <p:nvSpPr>
          <p:cNvPr id="848" name="Google Shape;848;p114"/>
          <p:cNvSpPr txBox="1">
            <a:spLocks noGrp="1"/>
          </p:cNvSpPr>
          <p:nvPr>
            <p:ph type="body" idx="1"/>
          </p:nvPr>
        </p:nvSpPr>
        <p:spPr>
          <a:xfrm>
            <a:off x="311700" y="1152475"/>
            <a:ext cx="8520600" cy="32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tx1"/>
                </a:solidFill>
              </a:rPr>
              <a:t>Challenge partners  Andrew Morley focus on improving reading across the school reading for enjoyment improving wellbeing - DEAR implemented</a:t>
            </a:r>
            <a:endParaRPr sz="1600" dirty="0">
              <a:solidFill>
                <a:schemeClr val="tx1"/>
              </a:solidFill>
            </a:endParaRPr>
          </a:p>
          <a:p>
            <a:pPr marL="0" lvl="0" indent="0" algn="l" rtl="0">
              <a:spcBef>
                <a:spcPts val="1600"/>
              </a:spcBef>
              <a:spcAft>
                <a:spcPts val="0"/>
              </a:spcAft>
              <a:buNone/>
            </a:pPr>
            <a:r>
              <a:rPr lang="en" sz="1600" dirty="0">
                <a:solidFill>
                  <a:schemeClr val="tx1"/>
                </a:solidFill>
              </a:rPr>
              <a:t>School Improvement Partner - Jane Holmes discussing with HT and Governing Body about the wellbeing award </a:t>
            </a:r>
            <a:endParaRPr sz="1600" dirty="0">
              <a:solidFill>
                <a:schemeClr val="tx1"/>
              </a:solidFill>
            </a:endParaRPr>
          </a:p>
          <a:p>
            <a:pPr marL="0" lvl="0" indent="0" algn="l" rtl="0">
              <a:spcBef>
                <a:spcPts val="1600"/>
              </a:spcBef>
              <a:spcAft>
                <a:spcPts val="0"/>
              </a:spcAft>
              <a:buNone/>
            </a:pPr>
            <a:r>
              <a:rPr lang="en" sz="1600" dirty="0">
                <a:solidFill>
                  <a:schemeClr val="tx1"/>
                </a:solidFill>
              </a:rPr>
              <a:t>CAH - support Julie Peach - training linked to Wellbeing award. Knowsley First CPD Zoom meetings through Lockdown period - fed back to staff </a:t>
            </a:r>
            <a:endParaRPr sz="1600" dirty="0">
              <a:solidFill>
                <a:schemeClr val="tx1"/>
              </a:solidFill>
            </a:endParaRPr>
          </a:p>
          <a:p>
            <a:pPr marL="0" lvl="0" indent="0" algn="l" rtl="0">
              <a:spcBef>
                <a:spcPts val="1600"/>
              </a:spcBef>
              <a:spcAft>
                <a:spcPts val="0"/>
              </a:spcAft>
              <a:buNone/>
            </a:pPr>
            <a:r>
              <a:rPr lang="en" sz="1600" dirty="0">
                <a:solidFill>
                  <a:schemeClr val="tx1"/>
                </a:solidFill>
              </a:rPr>
              <a:t>SLE - Marie Evans for EYFS - observing our children in our setting focus on: Managing Feelings and Behaviour, Self-Confidence + Self Awareness + Making Relationships - focus on personal social health education.</a:t>
            </a:r>
            <a:endParaRPr sz="1600" dirty="0">
              <a:solidFill>
                <a:schemeClr val="tx1"/>
              </a:solidFill>
            </a:endParaRPr>
          </a:p>
          <a:p>
            <a:pPr marL="0" lvl="0" indent="0" algn="l" rtl="0">
              <a:spcBef>
                <a:spcPts val="1600"/>
              </a:spcBef>
              <a:spcAft>
                <a:spcPts val="0"/>
              </a:spcAft>
              <a:buNone/>
            </a:pPr>
            <a:r>
              <a:rPr lang="en" sz="1600" dirty="0">
                <a:solidFill>
                  <a:schemeClr val="tx1"/>
                </a:solidFill>
              </a:rPr>
              <a:t> School Attendance Service used to help families who are struggling</a:t>
            </a:r>
            <a:r>
              <a:rPr lang="en" dirty="0">
                <a:solidFill>
                  <a:schemeClr val="tx1"/>
                </a:solidFill>
              </a:rPr>
              <a:t> </a:t>
            </a:r>
            <a:endParaRPr dirty="0">
              <a:solidFill>
                <a:schemeClr val="tx1"/>
              </a:solidFill>
            </a:endParaRPr>
          </a:p>
          <a:p>
            <a:pPr marL="0" lvl="0" indent="0" algn="l" rtl="0">
              <a:spcBef>
                <a:spcPts val="1600"/>
              </a:spcBef>
              <a:spcAft>
                <a:spcPts val="16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33851" y="2438594"/>
            <a:ext cx="1088800" cy="1639855"/>
          </a:xfrm>
          <a:prstGeom prst="rect">
            <a:avLst/>
          </a:prstGeom>
          <a:noFill/>
          <a:ln>
            <a:noFill/>
          </a:ln>
        </p:spPr>
      </p:pic>
      <p:pic>
        <p:nvPicPr>
          <p:cNvPr id="121" name="Google Shape;121;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73500" y="2553000"/>
            <a:ext cx="860224" cy="1563151"/>
          </a:xfrm>
          <a:prstGeom prst="rect">
            <a:avLst/>
          </a:prstGeom>
          <a:noFill/>
          <a:ln>
            <a:noFill/>
          </a:ln>
        </p:spPr>
      </p:pic>
      <p:pic>
        <p:nvPicPr>
          <p:cNvPr id="122" name="Google Shape;122;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1500" y="2515284"/>
            <a:ext cx="1037875" cy="1563165"/>
          </a:xfrm>
          <a:prstGeom prst="rect">
            <a:avLst/>
          </a:prstGeom>
          <a:noFill/>
          <a:ln>
            <a:noFill/>
          </a:ln>
        </p:spPr>
      </p:pic>
      <p:pic>
        <p:nvPicPr>
          <p:cNvPr id="123" name="Google Shape;123;p2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294925" y="2438600"/>
            <a:ext cx="958525" cy="1639850"/>
          </a:xfrm>
          <a:prstGeom prst="rect">
            <a:avLst/>
          </a:prstGeom>
          <a:noFill/>
          <a:ln>
            <a:noFill/>
          </a:ln>
        </p:spPr>
      </p:pic>
      <p:pic>
        <p:nvPicPr>
          <p:cNvPr id="124" name="Google Shape;124;p2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229675" y="2445125"/>
            <a:ext cx="958525" cy="1598980"/>
          </a:xfrm>
          <a:prstGeom prst="rect">
            <a:avLst/>
          </a:prstGeom>
          <a:noFill/>
          <a:ln>
            <a:noFill/>
          </a:ln>
        </p:spPr>
      </p:pic>
      <p:pic>
        <p:nvPicPr>
          <p:cNvPr id="125" name="Google Shape;125;p2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137306" y="2438600"/>
            <a:ext cx="1088794" cy="1639850"/>
          </a:xfrm>
          <a:prstGeom prst="rect">
            <a:avLst/>
          </a:prstGeom>
          <a:noFill/>
          <a:ln>
            <a:noFill/>
          </a:ln>
        </p:spPr>
      </p:pic>
      <p:pic>
        <p:nvPicPr>
          <p:cNvPr id="126" name="Google Shape;126;p2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271213" y="2424687"/>
            <a:ext cx="1088800" cy="1639855"/>
          </a:xfrm>
          <a:prstGeom prst="rect">
            <a:avLst/>
          </a:prstGeom>
          <a:noFill/>
          <a:ln>
            <a:noFill/>
          </a:ln>
        </p:spPr>
      </p:pic>
      <p:sp>
        <p:nvSpPr>
          <p:cNvPr id="127" name="Google Shape;127;p23"/>
          <p:cNvSpPr txBox="1"/>
          <p:nvPr/>
        </p:nvSpPr>
        <p:spPr>
          <a:xfrm>
            <a:off x="308325" y="336350"/>
            <a:ext cx="8535000" cy="11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00FF00"/>
                </a:highlight>
              </a:rPr>
              <a:t>1.3 A change team is nominated and appointed. </a:t>
            </a:r>
            <a:endParaRPr>
              <a:highlight>
                <a:srgbClr val="00FF00"/>
              </a:highlight>
            </a:endParaRPr>
          </a:p>
          <a:p>
            <a:pPr marL="0" lvl="0" indent="0" algn="l" rtl="0">
              <a:spcBef>
                <a:spcPts val="0"/>
              </a:spcBef>
              <a:spcAft>
                <a:spcPts val="0"/>
              </a:spcAft>
              <a:buNone/>
            </a:pPr>
            <a:endParaRPr/>
          </a:p>
          <a:p>
            <a:pPr marL="0" lvl="0" indent="0" algn="l" rtl="0">
              <a:spcBef>
                <a:spcPts val="0"/>
              </a:spcBef>
              <a:spcAft>
                <a:spcPts val="0"/>
              </a:spcAft>
              <a:buNone/>
            </a:pPr>
            <a:r>
              <a:rPr lang="en"/>
              <a:t>11th April 2019- A change team was appointed that consists of Senior Leadership, Learning Mentor, Teachers, Teaching Assistants and a Governor. </a:t>
            </a:r>
            <a:endParaRPr/>
          </a:p>
        </p:txBody>
      </p:sp>
      <p:pic>
        <p:nvPicPr>
          <p:cNvPr id="128" name="Google Shape;128;p23"/>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7443050" y="2582253"/>
            <a:ext cx="1088800" cy="150464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5287</Words>
  <Application>Microsoft Macintosh PowerPoint</Application>
  <PresentationFormat>On-screen Show (16:9)</PresentationFormat>
  <Paragraphs>479</Paragraphs>
  <Slides>89</Slides>
  <Notes>89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 A statement of commitment is signed and stored in the portfolio of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3.5 The school works to implement positive ways of talking about, and removing the stigma around, mental health.</vt:lpstr>
      <vt:lpstr>PowerPoint Presentation</vt:lpstr>
      <vt:lpstr>PowerPoint Presentation</vt:lpstr>
      <vt:lpstr>PowerPoint Presentation</vt:lpstr>
      <vt:lpstr>PowerPoint Presentation</vt:lpstr>
      <vt:lpstr>Objective 4 The school actively promotes staff emotional wellbeing and mental health. 4.1 Staff emotional wellbeing and mental health is specifically included in the strategy.</vt:lpstr>
      <vt:lpstr>PowerPoint Presentation</vt:lpstr>
      <vt:lpstr>PowerPoint Presentation</vt:lpstr>
      <vt:lpstr>PowerPoint Presentation</vt:lpstr>
      <vt:lpstr>PowerPoint Presentation</vt:lpstr>
      <vt:lpstr>4.2 A budget is in place and resources allocated for staff emotional wellbeing and mental health.</vt:lpstr>
      <vt:lpstr>4.3 Stress management, positive wellbeing interventions and reward systems are in place for staff.</vt:lpstr>
      <vt:lpstr>4.4 The staff appraisal system, alongside ongoing supervision, ensures emotional wellbeing and mental health is recognised and monitored.</vt:lpstr>
      <vt:lpstr>PowerPoint Presentation</vt:lpstr>
      <vt:lpstr>4.5 EVALUATION: Feedback is gathered from staff about the quality of support in place for their emotional wellbeing and mental health, and appropriate follow-up action is taken. </vt:lpstr>
      <vt:lpstr>Objective 5 The school prioritises professional learning and staff development on emotional wellbeing and mental health.</vt:lpstr>
      <vt:lpstr>5.2 The school is aware of current confidence and capacity among staff in promoting emotional wellbeing and mental health, and training needs are identified.  </vt:lpstr>
      <vt:lpstr>5.3 The school has a targeted short-term and long-term CPD programme in place that includes emotional wellbeing and mental health, with training opportunities offered. The school has both long term and short term plans in place to ensure that staff are regularly updated on training needs.  Our staff have completed the following training and will continue to complete these courses on a long term cycle, as they are refreshed: Safeguarding Training Child Protection Training Mental Health First Aid Cascade Training Nicola Mitchell, a member of the Wellbeing Team and Teaching Assistant in school, is currently completing a diploma in Supporting Mental Health in Children &amp; Young People </vt:lpstr>
      <vt:lpstr>5.4 A programme of mental health awareness training is available to all staff.  Weekly opportunities to sign up for courses through Knowsley First (March 20) Staff training available online via Hays.  Address the Stress course attended by staff.  Mental Health First Aid - Information cascaded to staff during staff inset by Learning Mentor. </vt:lpstr>
      <vt:lpstr>5.5 EVALUATION: The school evaluates the extent to which all teaching staff feel they have the knowledge and skills to promote emotional wellbeing in their class teaching, and appropriate follow-up action is taken.</vt:lpstr>
      <vt:lpstr>Objective 6 The school understands the different types of emotional and mental health needs across the school and has systems in place to respond appropriately. 6.1 Assessments of pupil and staff needs are conducted at regular points and feedback is acted upon. SEN assessments are completed termly and data is analysed by Class Teachers and SENCo and next steps are identified and actions are put in place.  Planning and Review meetings are carried out termly. Concerns are added to the P &amp; R list and discussed. Appropriate action is then decided in how we can best support the children moving forward.  Teachers are continually assessing both summatively and formatively and concerns are documented and acted upon with the support of SLT. If a member of staff has been absent for a period of time, a return to work interview is conducted. As a staff, we always feel fully supported in this process. Survey monkeys are also completed to gain feedback about staff’s thoughts and feelings.  Parents and pupils surveys are conducted routinely and feedback is evaluated. We are continually striving to ensure we are doing all we can to support the emotional needs as well as the academic needs of our pupils. Parent survey is attached to the document email we have sent.     </vt:lpstr>
      <vt:lpstr>6.3 There is a clear identification and information sharing system for pupils.</vt:lpstr>
      <vt:lpstr>PowerPoint Presentation</vt:lpstr>
      <vt:lpstr>PowerPoint Presentation</vt:lpstr>
      <vt:lpstr>6.4 The school uses its best endeavours to provide for pupils a range of interventions appropriate to the needs identified.  </vt:lpstr>
      <vt:lpstr>6.5 Arrangements with external specialist services are in place with clear referral pathways and outcomes agreed for pupils.  Our school makes referrals to the  appropriate services directly using the relevant forms. We use The Needs Guidance to ascertain where the children fit in terms of levels of need. The appropriate agencies are liaised with including; CAMHS, children services, school nurse, family first, MASH team and operation encompass. </vt:lpstr>
      <vt:lpstr>6.6 The school provides signposts to appropriate online information, services and support. </vt:lpstr>
      <vt:lpstr>PowerPoint Presentation</vt:lpstr>
      <vt:lpstr>PowerPoint Presentation</vt:lpstr>
      <vt:lpstr>6.7 EVALUATION: Evidence is gathered about the effectiveness of the support available for pupils’ emotional and mental health needs, and appropriate follow-up action is taken.  </vt:lpstr>
      <vt:lpstr>Objective 7 The school actively seeks the ongoing participation of the whole-school community in its approach to emotional wellbeing and mental health. 7.1 Pupil voice mechanisms are in place and used at regular points.</vt:lpstr>
      <vt:lpstr>PowerPoint Presentation</vt:lpstr>
      <vt:lpstr>7.3 The school has identified ‘Wellbeing Champions’ from across the whole-school community. </vt:lpstr>
      <vt:lpstr>7.4 The school proactively and regularly communicates with the whole-school community regarding wellbeing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8.2 The school has identified representatives who attend local mental health forums to share information and new learning. </vt:lpstr>
      <vt:lpstr>8.3 The school works with other schools to share best practice and new learning, establishing networks where appropriate.</vt:lpstr>
      <vt:lpstr>8.4 The school informs and participates in local commissioning arrangements undertaken by the local authority and/or Clinical Commissioning Group.</vt:lpstr>
      <vt:lpstr>8.5 EVALUATION: The school evaluates feedback received from its partners regarding joint working, and appropriate follow-up action is taken.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Knowsley CLCs</cp:lastModifiedBy>
  <cp:revision>7</cp:revision>
  <dcterms:modified xsi:type="dcterms:W3CDTF">2020-07-24T08:32:34Z</dcterms:modified>
</cp:coreProperties>
</file>